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64" r:id="rId3"/>
    <p:sldId id="259" r:id="rId4"/>
    <p:sldId id="271" r:id="rId5"/>
    <p:sldId id="270" r:id="rId6"/>
    <p:sldId id="266" r:id="rId7"/>
    <p:sldId id="265" r:id="rId8"/>
    <p:sldId id="257" r:id="rId9"/>
    <p:sldId id="272" r:id="rId10"/>
    <p:sldId id="267" r:id="rId11"/>
    <p:sldId id="268" r:id="rId12"/>
    <p:sldId id="269" r:id="rId13"/>
    <p:sldId id="263" r:id="rId14"/>
    <p:sldId id="273" r:id="rId15"/>
    <p:sldId id="260" r:id="rId16"/>
    <p:sldId id="261" r:id="rId1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00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6665"/>
    <a:srgbClr val="DFDFDF"/>
    <a:srgbClr val="5AB893"/>
    <a:srgbClr val="5F9AA5"/>
    <a:srgbClr val="6BABB9"/>
    <a:srgbClr val="E6B86C"/>
    <a:srgbClr val="F7F7F7"/>
    <a:srgbClr val="576068"/>
    <a:srgbClr val="3744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218"/>
    <p:restoredTop sz="94646"/>
  </p:normalViewPr>
  <p:slideViewPr>
    <p:cSldViewPr snapToGrid="0" snapToObjects="1" showGuides="1">
      <p:cViewPr>
        <p:scale>
          <a:sx n="81" d="100"/>
          <a:sy n="81" d="100"/>
        </p:scale>
        <p:origin x="336" y="1048"/>
      </p:cViewPr>
      <p:guideLst>
        <p:guide orient="horz" pos="2500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5" d="100"/>
          <a:sy n="95" d="100"/>
        </p:scale>
        <p:origin x="1568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tiff>
</file>

<file path=ppt/media/image19.png>
</file>

<file path=ppt/media/image2.jpg>
</file>

<file path=ppt/media/image20.png>
</file>

<file path=ppt/media/image21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D2F0A0-DEC8-5D43-8BB8-D13AFA264450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1E7938-BBD2-9B4D-B3EA-F1C7032447C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43037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E7938-BBD2-9B4D-B3EA-F1C7032447C0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6809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E7938-BBD2-9B4D-B3EA-F1C7032447C0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4330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18" name="Shape 362"/>
          <p:cNvSpPr/>
          <p:nvPr userDrawn="1"/>
        </p:nvSpPr>
        <p:spPr>
          <a:xfrm>
            <a:off x="11788" y="3914485"/>
            <a:ext cx="12180212" cy="82315"/>
          </a:xfrm>
          <a:prstGeom prst="rect">
            <a:avLst/>
          </a:prstGeom>
          <a:solidFill>
            <a:schemeClr val="bg1">
              <a:lumMod val="75000"/>
              <a:alpha val="4959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19" name="Shape 916"/>
          <p:cNvSpPr/>
          <p:nvPr userDrawn="1"/>
        </p:nvSpPr>
        <p:spPr>
          <a:xfrm rot="16200000" flipV="1">
            <a:off x="1391077" y="3825563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BABB9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20" name="Shape 916"/>
          <p:cNvSpPr/>
          <p:nvPr userDrawn="1"/>
        </p:nvSpPr>
        <p:spPr>
          <a:xfrm rot="5400000">
            <a:off x="3382097" y="3825563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76665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21" name="Shape 916"/>
          <p:cNvSpPr/>
          <p:nvPr userDrawn="1"/>
        </p:nvSpPr>
        <p:spPr>
          <a:xfrm rot="16200000" flipV="1">
            <a:off x="5373117" y="3822505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E6B86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22" name="Shape 916"/>
          <p:cNvSpPr/>
          <p:nvPr userDrawn="1"/>
        </p:nvSpPr>
        <p:spPr>
          <a:xfrm rot="5400000">
            <a:off x="7364137" y="3822504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AB893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grpSp>
        <p:nvGrpSpPr>
          <p:cNvPr id="23" name="Group 351"/>
          <p:cNvGrpSpPr/>
          <p:nvPr userDrawn="1"/>
        </p:nvGrpSpPr>
        <p:grpSpPr>
          <a:xfrm>
            <a:off x="496870" y="1731822"/>
            <a:ext cx="2054686" cy="1905349"/>
            <a:chOff x="894184" y="1763211"/>
            <a:chExt cx="2054686" cy="1905349"/>
          </a:xfrm>
        </p:grpSpPr>
        <p:sp>
          <p:nvSpPr>
            <p:cNvPr id="24" name="Rectangle 352"/>
            <p:cNvSpPr/>
            <p:nvPr/>
          </p:nvSpPr>
          <p:spPr>
            <a:xfrm>
              <a:off x="894186" y="1763211"/>
              <a:ext cx="2054684" cy="154320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Shape 364"/>
            <p:cNvSpPr/>
            <p:nvPr/>
          </p:nvSpPr>
          <p:spPr>
            <a:xfrm>
              <a:off x="894185" y="3274416"/>
              <a:ext cx="2054684" cy="3941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147" y="0"/>
                    <a:pt x="0" y="766"/>
                    <a:pt x="0" y="1711"/>
                  </a:cubicBezTo>
                  <a:lnTo>
                    <a:pt x="0" y="16685"/>
                  </a:lnTo>
                  <a:cubicBezTo>
                    <a:pt x="0" y="17629"/>
                    <a:pt x="147" y="18395"/>
                    <a:pt x="328" y="18395"/>
                  </a:cubicBezTo>
                  <a:lnTo>
                    <a:pt x="10225" y="18395"/>
                  </a:lnTo>
                  <a:lnTo>
                    <a:pt x="10794" y="21600"/>
                  </a:lnTo>
                  <a:lnTo>
                    <a:pt x="11363" y="18395"/>
                  </a:lnTo>
                  <a:lnTo>
                    <a:pt x="21272" y="18395"/>
                  </a:lnTo>
                  <a:cubicBezTo>
                    <a:pt x="21453" y="18395"/>
                    <a:pt x="21600" y="17629"/>
                    <a:pt x="21600" y="16685"/>
                  </a:cubicBezTo>
                  <a:lnTo>
                    <a:pt x="21600" y="1711"/>
                  </a:lnTo>
                  <a:cubicBezTo>
                    <a:pt x="21600" y="766"/>
                    <a:pt x="21453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solidFill>
              <a:srgbClr val="6BABB9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26" name="Text Placeholder 4"/>
            <p:cNvSpPr txBox="1">
              <a:spLocks/>
            </p:cNvSpPr>
            <p:nvPr/>
          </p:nvSpPr>
          <p:spPr>
            <a:xfrm>
              <a:off x="894184" y="3275340"/>
              <a:ext cx="2052543" cy="295953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>
                  <a:solidFill>
                    <a:schemeClr val="bg1"/>
                  </a:solidFill>
                  <a:latin typeface="+mj-lt"/>
                </a:rPr>
                <a:t>CASE 1</a:t>
              </a:r>
              <a:endParaRPr lang="en-GB" sz="11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27" name="Group 355"/>
          <p:cNvGrpSpPr/>
          <p:nvPr userDrawn="1"/>
        </p:nvGrpSpPr>
        <p:grpSpPr>
          <a:xfrm>
            <a:off x="4478813" y="1769043"/>
            <a:ext cx="2054879" cy="1905350"/>
            <a:chOff x="6392820" y="1763211"/>
            <a:chExt cx="2054879" cy="1905350"/>
          </a:xfrm>
        </p:grpSpPr>
        <p:grpSp>
          <p:nvGrpSpPr>
            <p:cNvPr id="28" name="Group 356"/>
            <p:cNvGrpSpPr/>
            <p:nvPr/>
          </p:nvGrpSpPr>
          <p:grpSpPr>
            <a:xfrm>
              <a:off x="6393015" y="1763211"/>
              <a:ext cx="2054684" cy="1905350"/>
              <a:chOff x="6393015" y="1763211"/>
              <a:chExt cx="2054684" cy="1905350"/>
            </a:xfrm>
          </p:grpSpPr>
          <p:sp>
            <p:nvSpPr>
              <p:cNvPr id="30" name="Rectangle 358"/>
              <p:cNvSpPr/>
              <p:nvPr/>
            </p:nvSpPr>
            <p:spPr>
              <a:xfrm>
                <a:off x="6400799" y="1763211"/>
                <a:ext cx="2039599" cy="1549898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Shape 386"/>
              <p:cNvSpPr/>
              <p:nvPr/>
            </p:nvSpPr>
            <p:spPr>
              <a:xfrm>
                <a:off x="6393015" y="3274416"/>
                <a:ext cx="2054684" cy="394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28" y="0"/>
                    </a:moveTo>
                    <a:cubicBezTo>
                      <a:pt x="147" y="0"/>
                      <a:pt x="0" y="766"/>
                      <a:pt x="0" y="1711"/>
                    </a:cubicBezTo>
                    <a:lnTo>
                      <a:pt x="0" y="16685"/>
                    </a:lnTo>
                    <a:cubicBezTo>
                      <a:pt x="0" y="17629"/>
                      <a:pt x="147" y="18395"/>
                      <a:pt x="328" y="18395"/>
                    </a:cubicBezTo>
                    <a:lnTo>
                      <a:pt x="10225" y="18395"/>
                    </a:lnTo>
                    <a:lnTo>
                      <a:pt x="10794" y="21600"/>
                    </a:lnTo>
                    <a:lnTo>
                      <a:pt x="11363" y="18395"/>
                    </a:lnTo>
                    <a:lnTo>
                      <a:pt x="21272" y="18395"/>
                    </a:lnTo>
                    <a:cubicBezTo>
                      <a:pt x="21453" y="18395"/>
                      <a:pt x="21600" y="17629"/>
                      <a:pt x="21600" y="16685"/>
                    </a:cubicBezTo>
                    <a:lnTo>
                      <a:pt x="21600" y="1711"/>
                    </a:lnTo>
                    <a:cubicBezTo>
                      <a:pt x="21600" y="766"/>
                      <a:pt x="21453" y="0"/>
                      <a:pt x="21272" y="0"/>
                    </a:cubicBezTo>
                    <a:lnTo>
                      <a:pt x="328" y="0"/>
                    </a:lnTo>
                    <a:close/>
                  </a:path>
                </a:pathLst>
              </a:custGeom>
              <a:solidFill>
                <a:srgbClr val="E6B86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/>
                <a:endParaRPr/>
              </a:p>
            </p:txBody>
          </p:sp>
        </p:grpSp>
        <p:sp>
          <p:nvSpPr>
            <p:cNvPr id="29" name="Text Placeholder 4"/>
            <p:cNvSpPr txBox="1">
              <a:spLocks/>
            </p:cNvSpPr>
            <p:nvPr/>
          </p:nvSpPr>
          <p:spPr>
            <a:xfrm>
              <a:off x="6392820" y="3275340"/>
              <a:ext cx="2052543" cy="295953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>
                  <a:solidFill>
                    <a:schemeClr val="bg1"/>
                  </a:solidFill>
                  <a:latin typeface="+mj-lt"/>
                </a:rPr>
                <a:t>CASE 3</a:t>
              </a:r>
              <a:endParaRPr lang="en-GB" sz="11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32" name="Group 360"/>
          <p:cNvGrpSpPr/>
          <p:nvPr userDrawn="1"/>
        </p:nvGrpSpPr>
        <p:grpSpPr>
          <a:xfrm>
            <a:off x="2487890" y="4229374"/>
            <a:ext cx="2054685" cy="1900782"/>
            <a:chOff x="3642978" y="4295330"/>
            <a:chExt cx="2054685" cy="1900782"/>
          </a:xfrm>
        </p:grpSpPr>
        <p:grpSp>
          <p:nvGrpSpPr>
            <p:cNvPr id="33" name="Group 361"/>
            <p:cNvGrpSpPr/>
            <p:nvPr/>
          </p:nvGrpSpPr>
          <p:grpSpPr>
            <a:xfrm>
              <a:off x="3642978" y="4295330"/>
              <a:ext cx="2054685" cy="1900782"/>
              <a:chOff x="3642978" y="4295330"/>
              <a:chExt cx="2054685" cy="1900782"/>
            </a:xfrm>
          </p:grpSpPr>
          <p:sp>
            <p:nvSpPr>
              <p:cNvPr id="35" name="Rectangle 363"/>
              <p:cNvSpPr/>
              <p:nvPr/>
            </p:nvSpPr>
            <p:spPr>
              <a:xfrm>
                <a:off x="3647568" y="4676216"/>
                <a:ext cx="2049645" cy="1519896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Shape 374"/>
              <p:cNvSpPr/>
              <p:nvPr/>
            </p:nvSpPr>
            <p:spPr>
              <a:xfrm rot="10800000">
                <a:off x="3642978" y="4295330"/>
                <a:ext cx="2054685" cy="394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28" y="0"/>
                    </a:moveTo>
                    <a:cubicBezTo>
                      <a:pt x="147" y="0"/>
                      <a:pt x="0" y="766"/>
                      <a:pt x="0" y="1711"/>
                    </a:cubicBezTo>
                    <a:lnTo>
                      <a:pt x="0" y="16685"/>
                    </a:lnTo>
                    <a:cubicBezTo>
                      <a:pt x="0" y="17629"/>
                      <a:pt x="147" y="18395"/>
                      <a:pt x="328" y="18395"/>
                    </a:cubicBezTo>
                    <a:lnTo>
                      <a:pt x="10225" y="18395"/>
                    </a:lnTo>
                    <a:lnTo>
                      <a:pt x="10794" y="21600"/>
                    </a:lnTo>
                    <a:lnTo>
                      <a:pt x="11363" y="18395"/>
                    </a:lnTo>
                    <a:lnTo>
                      <a:pt x="21272" y="18395"/>
                    </a:lnTo>
                    <a:cubicBezTo>
                      <a:pt x="21453" y="18395"/>
                      <a:pt x="21600" y="17629"/>
                      <a:pt x="21600" y="16685"/>
                    </a:cubicBezTo>
                    <a:lnTo>
                      <a:pt x="21600" y="1711"/>
                    </a:lnTo>
                    <a:cubicBezTo>
                      <a:pt x="21600" y="766"/>
                      <a:pt x="21453" y="0"/>
                      <a:pt x="21272" y="0"/>
                    </a:cubicBezTo>
                    <a:lnTo>
                      <a:pt x="328" y="0"/>
                    </a:lnTo>
                    <a:close/>
                  </a:path>
                </a:pathLst>
              </a:custGeom>
              <a:solidFill>
                <a:srgbClr val="D7666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/>
                <a:endParaRPr/>
              </a:p>
            </p:txBody>
          </p:sp>
        </p:grpSp>
        <p:sp>
          <p:nvSpPr>
            <p:cNvPr id="34" name="Text Placeholder 4"/>
            <p:cNvSpPr txBox="1">
              <a:spLocks/>
            </p:cNvSpPr>
            <p:nvPr/>
          </p:nvSpPr>
          <p:spPr>
            <a:xfrm>
              <a:off x="3644670" y="4388954"/>
              <a:ext cx="2052543" cy="295953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>
                  <a:solidFill>
                    <a:schemeClr val="bg1"/>
                  </a:solidFill>
                  <a:latin typeface="+mj-lt"/>
                </a:rPr>
                <a:t>CASE 2</a:t>
              </a:r>
              <a:endParaRPr lang="en-GB" sz="11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37" name="Group 365"/>
          <p:cNvGrpSpPr/>
          <p:nvPr userDrawn="1"/>
        </p:nvGrpSpPr>
        <p:grpSpPr>
          <a:xfrm>
            <a:off x="6470628" y="4257711"/>
            <a:ext cx="2053289" cy="1872445"/>
            <a:chOff x="9143064" y="4295328"/>
            <a:chExt cx="2053289" cy="1872445"/>
          </a:xfrm>
        </p:grpSpPr>
        <p:grpSp>
          <p:nvGrpSpPr>
            <p:cNvPr id="38" name="Group 366"/>
            <p:cNvGrpSpPr/>
            <p:nvPr/>
          </p:nvGrpSpPr>
          <p:grpSpPr>
            <a:xfrm>
              <a:off x="9154181" y="4295328"/>
              <a:ext cx="2042172" cy="1872445"/>
              <a:chOff x="9154181" y="4295328"/>
              <a:chExt cx="2042172" cy="1872445"/>
            </a:xfrm>
          </p:grpSpPr>
          <p:sp>
            <p:nvSpPr>
              <p:cNvPr id="40" name="Rectangle 368"/>
              <p:cNvSpPr/>
              <p:nvPr/>
            </p:nvSpPr>
            <p:spPr>
              <a:xfrm>
                <a:off x="9154181" y="4673384"/>
                <a:ext cx="2039599" cy="1494389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Shape 390"/>
              <p:cNvSpPr/>
              <p:nvPr/>
            </p:nvSpPr>
            <p:spPr>
              <a:xfrm rot="10800000">
                <a:off x="9154506" y="4295328"/>
                <a:ext cx="2041847" cy="394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28" y="0"/>
                    </a:moveTo>
                    <a:cubicBezTo>
                      <a:pt x="147" y="0"/>
                      <a:pt x="0" y="766"/>
                      <a:pt x="0" y="1711"/>
                    </a:cubicBezTo>
                    <a:lnTo>
                      <a:pt x="0" y="16685"/>
                    </a:lnTo>
                    <a:cubicBezTo>
                      <a:pt x="0" y="17629"/>
                      <a:pt x="147" y="18395"/>
                      <a:pt x="328" y="18395"/>
                    </a:cubicBezTo>
                    <a:lnTo>
                      <a:pt x="10225" y="18395"/>
                    </a:lnTo>
                    <a:lnTo>
                      <a:pt x="10794" y="21600"/>
                    </a:lnTo>
                    <a:lnTo>
                      <a:pt x="11363" y="18395"/>
                    </a:lnTo>
                    <a:lnTo>
                      <a:pt x="21272" y="18395"/>
                    </a:lnTo>
                    <a:cubicBezTo>
                      <a:pt x="21453" y="18395"/>
                      <a:pt x="21600" y="17629"/>
                      <a:pt x="21600" y="16685"/>
                    </a:cubicBezTo>
                    <a:lnTo>
                      <a:pt x="21600" y="1711"/>
                    </a:lnTo>
                    <a:cubicBezTo>
                      <a:pt x="21600" y="766"/>
                      <a:pt x="21453" y="0"/>
                      <a:pt x="21272" y="0"/>
                    </a:cubicBezTo>
                    <a:lnTo>
                      <a:pt x="328" y="0"/>
                    </a:lnTo>
                    <a:close/>
                  </a:path>
                </a:pathLst>
              </a:custGeom>
              <a:solidFill>
                <a:srgbClr val="5AB89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/>
                <a:endParaRPr/>
              </a:p>
            </p:txBody>
          </p:sp>
        </p:grpSp>
        <p:sp>
          <p:nvSpPr>
            <p:cNvPr id="39" name="Text Placeholder 4"/>
            <p:cNvSpPr txBox="1">
              <a:spLocks/>
            </p:cNvSpPr>
            <p:nvPr/>
          </p:nvSpPr>
          <p:spPr>
            <a:xfrm>
              <a:off x="9143064" y="4388954"/>
              <a:ext cx="2052543" cy="295953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>
                  <a:solidFill>
                    <a:schemeClr val="bg1"/>
                  </a:solidFill>
                  <a:latin typeface="+mj-lt"/>
                </a:rPr>
                <a:t>CASE 4</a:t>
              </a:r>
              <a:endParaRPr lang="en-GB" sz="1100" dirty="0">
                <a:solidFill>
                  <a:schemeClr val="bg1"/>
                </a:solidFill>
                <a:latin typeface="+mj-lt"/>
              </a:endParaRPr>
            </a:p>
          </p:txBody>
        </p:sp>
      </p:grpSp>
      <p:cxnSp>
        <p:nvCxnSpPr>
          <p:cNvPr id="42" name="직선 연결선[R] 41"/>
          <p:cNvCxnSpPr/>
          <p:nvPr userDrawn="1"/>
        </p:nvCxnSpPr>
        <p:spPr>
          <a:xfrm>
            <a:off x="6944498" y="1013253"/>
            <a:ext cx="2051221" cy="0"/>
          </a:xfrm>
          <a:prstGeom prst="line">
            <a:avLst/>
          </a:prstGeom>
          <a:ln w="38100">
            <a:solidFill>
              <a:srgbClr val="DFD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29"/>
          <p:cNvSpPr/>
          <p:nvPr userDrawn="1"/>
        </p:nvSpPr>
        <p:spPr>
          <a:xfrm>
            <a:off x="6922056" y="705476"/>
            <a:ext cx="1446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Team. </a:t>
            </a:r>
            <a:r>
              <a:rPr kumimoji="0" lang="en-US" sz="1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ScanYou</a:t>
            </a:r>
            <a:endParaRPr kumimoji="0" lang="ar-SA" sz="1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908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43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42" name="Rectangle 29"/>
          <p:cNvSpPr/>
          <p:nvPr userDrawn="1"/>
        </p:nvSpPr>
        <p:spPr>
          <a:xfrm>
            <a:off x="2830477" y="1379818"/>
            <a:ext cx="33970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5400" b="1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lavika Md" panose="02000000000000000000" pitchFamily="50" charset="0"/>
              </a:rPr>
              <a:t>Thank you</a:t>
            </a:r>
            <a:endParaRPr kumimoji="0" lang="ar-SA" sz="5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grpSp>
        <p:nvGrpSpPr>
          <p:cNvPr id="2" name="그룹 1"/>
          <p:cNvGrpSpPr/>
          <p:nvPr userDrawn="1"/>
        </p:nvGrpSpPr>
        <p:grpSpPr>
          <a:xfrm>
            <a:off x="2830477" y="2276184"/>
            <a:ext cx="3483045" cy="392873"/>
            <a:chOff x="2332341" y="3530376"/>
            <a:chExt cx="3483045" cy="392873"/>
          </a:xfrm>
        </p:grpSpPr>
        <p:sp>
          <p:nvSpPr>
            <p:cNvPr id="3" name="직사각형 2"/>
            <p:cNvSpPr/>
            <p:nvPr userDrawn="1"/>
          </p:nvSpPr>
          <p:spPr>
            <a:xfrm>
              <a:off x="2332341" y="3539717"/>
              <a:ext cx="696609" cy="383532"/>
            </a:xfrm>
            <a:prstGeom prst="rect">
              <a:avLst/>
            </a:prstGeom>
            <a:solidFill>
              <a:srgbClr val="D766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" name="직사각형 7"/>
            <p:cNvSpPr/>
            <p:nvPr userDrawn="1"/>
          </p:nvSpPr>
          <p:spPr>
            <a:xfrm>
              <a:off x="3028950" y="3539717"/>
              <a:ext cx="696609" cy="383532"/>
            </a:xfrm>
            <a:prstGeom prst="rect">
              <a:avLst/>
            </a:prstGeom>
            <a:solidFill>
              <a:srgbClr val="E6B8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3725559" y="3530376"/>
              <a:ext cx="696609" cy="383532"/>
            </a:xfrm>
            <a:prstGeom prst="rect">
              <a:avLst/>
            </a:prstGeom>
            <a:solidFill>
              <a:srgbClr val="6BAB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4422168" y="3530376"/>
              <a:ext cx="696609" cy="383532"/>
            </a:xfrm>
            <a:prstGeom prst="rect">
              <a:avLst/>
            </a:prstGeom>
            <a:solidFill>
              <a:srgbClr val="5AB8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5118777" y="3530376"/>
              <a:ext cx="696609" cy="383532"/>
            </a:xfrm>
            <a:prstGeom prst="rect">
              <a:avLst/>
            </a:prstGeom>
            <a:solidFill>
              <a:srgbClr val="DFDF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제목 슬라이드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42" name="Rectangle 29"/>
          <p:cNvSpPr/>
          <p:nvPr userDrawn="1"/>
        </p:nvSpPr>
        <p:spPr>
          <a:xfrm>
            <a:off x="3455647" y="1379818"/>
            <a:ext cx="214674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5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lavika Md" panose="02000000000000000000" pitchFamily="50" charset="0"/>
              </a:rPr>
              <a:t>Q &amp; A</a:t>
            </a:r>
            <a:endParaRPr kumimoji="0" lang="ar-SA" sz="5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grpSp>
        <p:nvGrpSpPr>
          <p:cNvPr id="2" name="그룹 1"/>
          <p:cNvGrpSpPr/>
          <p:nvPr userDrawn="1"/>
        </p:nvGrpSpPr>
        <p:grpSpPr>
          <a:xfrm>
            <a:off x="2830477" y="2276184"/>
            <a:ext cx="3483045" cy="392873"/>
            <a:chOff x="2332341" y="3530376"/>
            <a:chExt cx="3483045" cy="392873"/>
          </a:xfrm>
        </p:grpSpPr>
        <p:sp>
          <p:nvSpPr>
            <p:cNvPr id="3" name="직사각형 2"/>
            <p:cNvSpPr/>
            <p:nvPr userDrawn="1"/>
          </p:nvSpPr>
          <p:spPr>
            <a:xfrm>
              <a:off x="2332341" y="3539717"/>
              <a:ext cx="696609" cy="383532"/>
            </a:xfrm>
            <a:prstGeom prst="rect">
              <a:avLst/>
            </a:prstGeom>
            <a:solidFill>
              <a:srgbClr val="D766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" name="직사각형 7"/>
            <p:cNvSpPr/>
            <p:nvPr userDrawn="1"/>
          </p:nvSpPr>
          <p:spPr>
            <a:xfrm>
              <a:off x="3028950" y="3539717"/>
              <a:ext cx="696609" cy="383532"/>
            </a:xfrm>
            <a:prstGeom prst="rect">
              <a:avLst/>
            </a:prstGeom>
            <a:solidFill>
              <a:srgbClr val="E6B8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3725559" y="3530376"/>
              <a:ext cx="696609" cy="383532"/>
            </a:xfrm>
            <a:prstGeom prst="rect">
              <a:avLst/>
            </a:prstGeom>
            <a:solidFill>
              <a:srgbClr val="6BAB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4422168" y="3530376"/>
              <a:ext cx="696609" cy="383532"/>
            </a:xfrm>
            <a:prstGeom prst="rect">
              <a:avLst/>
            </a:prstGeom>
            <a:solidFill>
              <a:srgbClr val="5AB8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5118777" y="3530376"/>
              <a:ext cx="696609" cy="383532"/>
            </a:xfrm>
            <a:prstGeom prst="rect">
              <a:avLst/>
            </a:prstGeom>
            <a:solidFill>
              <a:srgbClr val="DFDF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평행 사변형[P] 5"/>
          <p:cNvSpPr/>
          <p:nvPr userDrawn="1"/>
        </p:nvSpPr>
        <p:spPr>
          <a:xfrm>
            <a:off x="24705" y="0"/>
            <a:ext cx="4127157" cy="6858000"/>
          </a:xfrm>
          <a:prstGeom prst="parallelogram">
            <a:avLst/>
          </a:prstGeom>
          <a:solidFill>
            <a:schemeClr val="tx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E6B86C"/>
              </a:solidFill>
            </a:endParaRPr>
          </a:p>
        </p:txBody>
      </p:sp>
      <p:sp>
        <p:nvSpPr>
          <p:cNvPr id="7" name="Rectangle 29"/>
          <p:cNvSpPr/>
          <p:nvPr userDrawn="1"/>
        </p:nvSpPr>
        <p:spPr>
          <a:xfrm>
            <a:off x="3978875" y="1346885"/>
            <a:ext cx="48191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/>
            <a:r>
              <a:rPr kumimoji="0" 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lavika Md" panose="02000000000000000000" pitchFamily="50" charset="0"/>
              </a:rPr>
              <a:t>Scan You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8" name="Rectangle 29"/>
          <p:cNvSpPr/>
          <p:nvPr userDrawn="1"/>
        </p:nvSpPr>
        <p:spPr>
          <a:xfrm>
            <a:off x="-210072" y="1449859"/>
            <a:ext cx="48191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/>
            <a:r>
              <a:rPr kumimoji="0" lang="ko-KR" alt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rgbClr val="DFDFDF"/>
                </a:solidFill>
                <a:effectLst/>
                <a:uLnTx/>
                <a:uFillTx/>
                <a:latin typeface="Klavika Md" panose="02000000000000000000" pitchFamily="50" charset="0"/>
              </a:rPr>
              <a:t>작업중</a:t>
            </a:r>
            <a:endParaRPr kumimoji="0" lang="en-US" altLang="ko-KR" sz="4400" b="1" i="0" u="none" strike="noStrike" kern="0" cap="none" spc="0" normalizeH="0" baseline="0" noProof="0" dirty="0" smtClean="0">
              <a:ln>
                <a:noFill/>
              </a:ln>
              <a:solidFill>
                <a:srgbClr val="DFDFDF"/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1440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18" name="Shape 362"/>
          <p:cNvSpPr/>
          <p:nvPr userDrawn="1"/>
        </p:nvSpPr>
        <p:spPr>
          <a:xfrm>
            <a:off x="11788" y="3914485"/>
            <a:ext cx="12180212" cy="82315"/>
          </a:xfrm>
          <a:prstGeom prst="rect">
            <a:avLst/>
          </a:prstGeom>
          <a:solidFill>
            <a:schemeClr val="bg1">
              <a:lumMod val="75000"/>
              <a:alpha val="4959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20" name="Shape 916"/>
          <p:cNvSpPr/>
          <p:nvPr userDrawn="1"/>
        </p:nvSpPr>
        <p:spPr>
          <a:xfrm rot="5400000">
            <a:off x="1667597" y="3825563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76665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21" name="Shape 916"/>
          <p:cNvSpPr/>
          <p:nvPr userDrawn="1"/>
        </p:nvSpPr>
        <p:spPr>
          <a:xfrm rot="16200000" flipV="1">
            <a:off x="4515868" y="3787289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E6B86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22" name="Shape 916"/>
          <p:cNvSpPr/>
          <p:nvPr userDrawn="1"/>
        </p:nvSpPr>
        <p:spPr>
          <a:xfrm rot="5400000">
            <a:off x="7364137" y="3822504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AB893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grpSp>
        <p:nvGrpSpPr>
          <p:cNvPr id="27" name="Group 355"/>
          <p:cNvGrpSpPr/>
          <p:nvPr userDrawn="1"/>
        </p:nvGrpSpPr>
        <p:grpSpPr>
          <a:xfrm>
            <a:off x="3621564" y="1733827"/>
            <a:ext cx="2054879" cy="1905350"/>
            <a:chOff x="6392820" y="1763211"/>
            <a:chExt cx="2054879" cy="1905350"/>
          </a:xfrm>
        </p:grpSpPr>
        <p:grpSp>
          <p:nvGrpSpPr>
            <p:cNvPr id="28" name="Group 356"/>
            <p:cNvGrpSpPr/>
            <p:nvPr/>
          </p:nvGrpSpPr>
          <p:grpSpPr>
            <a:xfrm>
              <a:off x="6393015" y="1763211"/>
              <a:ext cx="2054684" cy="1905350"/>
              <a:chOff x="6393015" y="1763211"/>
              <a:chExt cx="2054684" cy="1905350"/>
            </a:xfrm>
          </p:grpSpPr>
          <p:sp>
            <p:nvSpPr>
              <p:cNvPr id="30" name="Rectangle 358"/>
              <p:cNvSpPr/>
              <p:nvPr/>
            </p:nvSpPr>
            <p:spPr>
              <a:xfrm>
                <a:off x="6400799" y="1763211"/>
                <a:ext cx="2039599" cy="1549898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Shape 386"/>
              <p:cNvSpPr/>
              <p:nvPr/>
            </p:nvSpPr>
            <p:spPr>
              <a:xfrm>
                <a:off x="6393015" y="3274416"/>
                <a:ext cx="2054684" cy="394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28" y="0"/>
                    </a:moveTo>
                    <a:cubicBezTo>
                      <a:pt x="147" y="0"/>
                      <a:pt x="0" y="766"/>
                      <a:pt x="0" y="1711"/>
                    </a:cubicBezTo>
                    <a:lnTo>
                      <a:pt x="0" y="16685"/>
                    </a:lnTo>
                    <a:cubicBezTo>
                      <a:pt x="0" y="17629"/>
                      <a:pt x="147" y="18395"/>
                      <a:pt x="328" y="18395"/>
                    </a:cubicBezTo>
                    <a:lnTo>
                      <a:pt x="10225" y="18395"/>
                    </a:lnTo>
                    <a:lnTo>
                      <a:pt x="10794" y="21600"/>
                    </a:lnTo>
                    <a:lnTo>
                      <a:pt x="11363" y="18395"/>
                    </a:lnTo>
                    <a:lnTo>
                      <a:pt x="21272" y="18395"/>
                    </a:lnTo>
                    <a:cubicBezTo>
                      <a:pt x="21453" y="18395"/>
                      <a:pt x="21600" y="17629"/>
                      <a:pt x="21600" y="16685"/>
                    </a:cubicBezTo>
                    <a:lnTo>
                      <a:pt x="21600" y="1711"/>
                    </a:lnTo>
                    <a:cubicBezTo>
                      <a:pt x="21600" y="766"/>
                      <a:pt x="21453" y="0"/>
                      <a:pt x="21272" y="0"/>
                    </a:cubicBezTo>
                    <a:lnTo>
                      <a:pt x="328" y="0"/>
                    </a:lnTo>
                    <a:close/>
                  </a:path>
                </a:pathLst>
              </a:custGeom>
              <a:solidFill>
                <a:srgbClr val="E6B86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/>
                <a:endParaRPr/>
              </a:p>
            </p:txBody>
          </p:sp>
        </p:grpSp>
        <p:sp>
          <p:nvSpPr>
            <p:cNvPr id="29" name="Text Placeholder 4"/>
            <p:cNvSpPr txBox="1">
              <a:spLocks/>
            </p:cNvSpPr>
            <p:nvPr/>
          </p:nvSpPr>
          <p:spPr>
            <a:xfrm>
              <a:off x="6392820" y="3275340"/>
              <a:ext cx="2052543" cy="295953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 dirty="0">
                  <a:solidFill>
                    <a:schemeClr val="bg1"/>
                  </a:solidFill>
                  <a:latin typeface="+mj-lt"/>
                </a:rPr>
                <a:t>CASE </a:t>
              </a:r>
              <a:r>
                <a:rPr lang="en-GB" sz="1100" dirty="0" smtClean="0">
                  <a:solidFill>
                    <a:schemeClr val="bg1"/>
                  </a:solidFill>
                  <a:latin typeface="+mj-lt"/>
                </a:rPr>
                <a:t>2</a:t>
              </a:r>
              <a:endParaRPr lang="en-GB" sz="11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47" name="Group 355"/>
          <p:cNvGrpSpPr/>
          <p:nvPr userDrawn="1"/>
        </p:nvGrpSpPr>
        <p:grpSpPr>
          <a:xfrm>
            <a:off x="773293" y="1733827"/>
            <a:ext cx="2054879" cy="1905350"/>
            <a:chOff x="6392820" y="1763211"/>
            <a:chExt cx="2054879" cy="1905350"/>
          </a:xfrm>
        </p:grpSpPr>
        <p:grpSp>
          <p:nvGrpSpPr>
            <p:cNvPr id="48" name="Group 356"/>
            <p:cNvGrpSpPr/>
            <p:nvPr/>
          </p:nvGrpSpPr>
          <p:grpSpPr>
            <a:xfrm>
              <a:off x="6393015" y="1763211"/>
              <a:ext cx="2054684" cy="1905350"/>
              <a:chOff x="6393015" y="1763211"/>
              <a:chExt cx="2054684" cy="1905350"/>
            </a:xfrm>
          </p:grpSpPr>
          <p:sp>
            <p:nvSpPr>
              <p:cNvPr id="50" name="Rectangle 358"/>
              <p:cNvSpPr/>
              <p:nvPr/>
            </p:nvSpPr>
            <p:spPr>
              <a:xfrm>
                <a:off x="6400799" y="1763211"/>
                <a:ext cx="2039599" cy="1549898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Shape 386"/>
              <p:cNvSpPr/>
              <p:nvPr/>
            </p:nvSpPr>
            <p:spPr>
              <a:xfrm>
                <a:off x="6393015" y="3274416"/>
                <a:ext cx="2054684" cy="394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28" y="0"/>
                    </a:moveTo>
                    <a:cubicBezTo>
                      <a:pt x="147" y="0"/>
                      <a:pt x="0" y="766"/>
                      <a:pt x="0" y="1711"/>
                    </a:cubicBezTo>
                    <a:lnTo>
                      <a:pt x="0" y="16685"/>
                    </a:lnTo>
                    <a:cubicBezTo>
                      <a:pt x="0" y="17629"/>
                      <a:pt x="147" y="18395"/>
                      <a:pt x="328" y="18395"/>
                    </a:cubicBezTo>
                    <a:lnTo>
                      <a:pt x="10225" y="18395"/>
                    </a:lnTo>
                    <a:lnTo>
                      <a:pt x="10794" y="21600"/>
                    </a:lnTo>
                    <a:lnTo>
                      <a:pt x="11363" y="18395"/>
                    </a:lnTo>
                    <a:lnTo>
                      <a:pt x="21272" y="18395"/>
                    </a:lnTo>
                    <a:cubicBezTo>
                      <a:pt x="21453" y="18395"/>
                      <a:pt x="21600" y="17629"/>
                      <a:pt x="21600" y="16685"/>
                    </a:cubicBezTo>
                    <a:lnTo>
                      <a:pt x="21600" y="1711"/>
                    </a:lnTo>
                    <a:cubicBezTo>
                      <a:pt x="21600" y="766"/>
                      <a:pt x="21453" y="0"/>
                      <a:pt x="21272" y="0"/>
                    </a:cubicBezTo>
                    <a:lnTo>
                      <a:pt x="328" y="0"/>
                    </a:lnTo>
                    <a:close/>
                  </a:path>
                </a:pathLst>
              </a:custGeom>
              <a:solidFill>
                <a:srgbClr val="D7666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/>
                <a:endParaRPr/>
              </a:p>
            </p:txBody>
          </p:sp>
        </p:grpSp>
        <p:sp>
          <p:nvSpPr>
            <p:cNvPr id="49" name="Text Placeholder 4"/>
            <p:cNvSpPr txBox="1">
              <a:spLocks/>
            </p:cNvSpPr>
            <p:nvPr/>
          </p:nvSpPr>
          <p:spPr>
            <a:xfrm>
              <a:off x="6392820" y="3275340"/>
              <a:ext cx="2052543" cy="295953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 dirty="0">
                  <a:solidFill>
                    <a:schemeClr val="bg1"/>
                  </a:solidFill>
                  <a:latin typeface="+mj-lt"/>
                </a:rPr>
                <a:t>CASE </a:t>
              </a:r>
              <a:r>
                <a:rPr lang="en-GB" sz="1100" dirty="0" smtClean="0">
                  <a:solidFill>
                    <a:schemeClr val="bg1"/>
                  </a:solidFill>
                  <a:latin typeface="+mj-lt"/>
                </a:rPr>
                <a:t>1</a:t>
              </a:r>
              <a:endParaRPr lang="en-GB" sz="1100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52" name="Group 355"/>
          <p:cNvGrpSpPr/>
          <p:nvPr userDrawn="1"/>
        </p:nvGrpSpPr>
        <p:grpSpPr>
          <a:xfrm>
            <a:off x="6457950" y="1730866"/>
            <a:ext cx="2054879" cy="1905350"/>
            <a:chOff x="6392820" y="1763211"/>
            <a:chExt cx="2054879" cy="1905350"/>
          </a:xfrm>
        </p:grpSpPr>
        <p:grpSp>
          <p:nvGrpSpPr>
            <p:cNvPr id="53" name="Group 356"/>
            <p:cNvGrpSpPr/>
            <p:nvPr/>
          </p:nvGrpSpPr>
          <p:grpSpPr>
            <a:xfrm>
              <a:off x="6393015" y="1763211"/>
              <a:ext cx="2054684" cy="1905350"/>
              <a:chOff x="6393015" y="1763211"/>
              <a:chExt cx="2054684" cy="1905350"/>
            </a:xfrm>
          </p:grpSpPr>
          <p:sp>
            <p:nvSpPr>
              <p:cNvPr id="55" name="Rectangle 358"/>
              <p:cNvSpPr/>
              <p:nvPr/>
            </p:nvSpPr>
            <p:spPr>
              <a:xfrm>
                <a:off x="6400799" y="1763211"/>
                <a:ext cx="2039599" cy="1549898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Shape 386"/>
              <p:cNvSpPr/>
              <p:nvPr/>
            </p:nvSpPr>
            <p:spPr>
              <a:xfrm>
                <a:off x="6393015" y="3274416"/>
                <a:ext cx="2054684" cy="394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28" y="0"/>
                    </a:moveTo>
                    <a:cubicBezTo>
                      <a:pt x="147" y="0"/>
                      <a:pt x="0" y="766"/>
                      <a:pt x="0" y="1711"/>
                    </a:cubicBezTo>
                    <a:lnTo>
                      <a:pt x="0" y="16685"/>
                    </a:lnTo>
                    <a:cubicBezTo>
                      <a:pt x="0" y="17629"/>
                      <a:pt x="147" y="18395"/>
                      <a:pt x="328" y="18395"/>
                    </a:cubicBezTo>
                    <a:lnTo>
                      <a:pt x="10225" y="18395"/>
                    </a:lnTo>
                    <a:lnTo>
                      <a:pt x="10794" y="21600"/>
                    </a:lnTo>
                    <a:lnTo>
                      <a:pt x="11363" y="18395"/>
                    </a:lnTo>
                    <a:lnTo>
                      <a:pt x="21272" y="18395"/>
                    </a:lnTo>
                    <a:cubicBezTo>
                      <a:pt x="21453" y="18395"/>
                      <a:pt x="21600" y="17629"/>
                      <a:pt x="21600" y="16685"/>
                    </a:cubicBezTo>
                    <a:lnTo>
                      <a:pt x="21600" y="1711"/>
                    </a:lnTo>
                    <a:cubicBezTo>
                      <a:pt x="21600" y="766"/>
                      <a:pt x="21453" y="0"/>
                      <a:pt x="21272" y="0"/>
                    </a:cubicBezTo>
                    <a:lnTo>
                      <a:pt x="328" y="0"/>
                    </a:lnTo>
                    <a:close/>
                  </a:path>
                </a:pathLst>
              </a:custGeom>
              <a:solidFill>
                <a:srgbClr val="5AB89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/>
                <a:endParaRPr/>
              </a:p>
            </p:txBody>
          </p:sp>
        </p:grpSp>
        <p:sp>
          <p:nvSpPr>
            <p:cNvPr id="54" name="Text Placeholder 4"/>
            <p:cNvSpPr txBox="1">
              <a:spLocks/>
            </p:cNvSpPr>
            <p:nvPr/>
          </p:nvSpPr>
          <p:spPr>
            <a:xfrm>
              <a:off x="6392820" y="3275340"/>
              <a:ext cx="2052543" cy="295953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 dirty="0">
                  <a:solidFill>
                    <a:schemeClr val="bg1"/>
                  </a:solidFill>
                  <a:latin typeface="+mj-lt"/>
                </a:rPr>
                <a:t>CASE 3</a:t>
              </a:r>
            </a:p>
          </p:txBody>
        </p:sp>
      </p:grpSp>
      <p:cxnSp>
        <p:nvCxnSpPr>
          <p:cNvPr id="24" name="직선 연결선[R] 23"/>
          <p:cNvCxnSpPr/>
          <p:nvPr userDrawn="1"/>
        </p:nvCxnSpPr>
        <p:spPr>
          <a:xfrm>
            <a:off x="6944498" y="1013253"/>
            <a:ext cx="2051221" cy="0"/>
          </a:xfrm>
          <a:prstGeom prst="line">
            <a:avLst/>
          </a:prstGeom>
          <a:ln w="38100">
            <a:solidFill>
              <a:srgbClr val="DFD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9"/>
          <p:cNvSpPr/>
          <p:nvPr userDrawn="1"/>
        </p:nvSpPr>
        <p:spPr>
          <a:xfrm>
            <a:off x="6922056" y="705476"/>
            <a:ext cx="1446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Team. </a:t>
            </a:r>
            <a:r>
              <a:rPr kumimoji="0" lang="en-US" sz="1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ScanYou</a:t>
            </a:r>
            <a:endParaRPr kumimoji="0" lang="ar-SA" sz="1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21" grpId="0" animBg="1"/>
      <p:bldP spid="22" grpId="0" animBg="1"/>
      <p:bldP spid="25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20" name="Shape 916"/>
          <p:cNvSpPr/>
          <p:nvPr userDrawn="1"/>
        </p:nvSpPr>
        <p:spPr>
          <a:xfrm rot="5400000">
            <a:off x="878377" y="2613166"/>
            <a:ext cx="1044434" cy="10444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38100" cap="flat">
            <a:solidFill>
              <a:srgbClr val="D76665"/>
            </a:solidFill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21" name="Shape 916"/>
          <p:cNvSpPr/>
          <p:nvPr userDrawn="1"/>
        </p:nvSpPr>
        <p:spPr>
          <a:xfrm rot="16200000" flipV="1">
            <a:off x="3007285" y="2604321"/>
            <a:ext cx="1044434" cy="10444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38100" cap="flat">
            <a:solidFill>
              <a:srgbClr val="E6B86C"/>
            </a:solidFill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22" name="Shape 916"/>
          <p:cNvSpPr/>
          <p:nvPr userDrawn="1"/>
        </p:nvSpPr>
        <p:spPr>
          <a:xfrm rot="5400000">
            <a:off x="5132076" y="2583732"/>
            <a:ext cx="1050633" cy="10506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noFill/>
          <a:ln w="38100" cap="flat">
            <a:solidFill>
              <a:srgbClr val="5AB893"/>
            </a:solidFill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24" name="Shape 916"/>
          <p:cNvSpPr/>
          <p:nvPr userDrawn="1"/>
        </p:nvSpPr>
        <p:spPr>
          <a:xfrm rot="20820098">
            <a:off x="7263066" y="2606967"/>
            <a:ext cx="1050633" cy="10506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38100" cap="flat">
            <a:solidFill>
              <a:srgbClr val="5F9AA5"/>
            </a:solidFill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pic>
        <p:nvPicPr>
          <p:cNvPr id="32" name="그림 3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0000">
            <a:off x="697021" y="2126168"/>
            <a:ext cx="762343" cy="762343"/>
          </a:xfrm>
          <a:prstGeom prst="rect">
            <a:avLst/>
          </a:prstGeom>
        </p:spPr>
      </p:pic>
      <p:cxnSp>
        <p:nvCxnSpPr>
          <p:cNvPr id="10" name="직선 연결선[R] 9"/>
          <p:cNvCxnSpPr/>
          <p:nvPr userDrawn="1"/>
        </p:nvCxnSpPr>
        <p:spPr>
          <a:xfrm>
            <a:off x="6944498" y="1013253"/>
            <a:ext cx="2051221" cy="0"/>
          </a:xfrm>
          <a:prstGeom prst="line">
            <a:avLst/>
          </a:prstGeom>
          <a:ln w="38100">
            <a:solidFill>
              <a:srgbClr val="DFD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29"/>
          <p:cNvSpPr/>
          <p:nvPr userDrawn="1"/>
        </p:nvSpPr>
        <p:spPr>
          <a:xfrm>
            <a:off x="6922056" y="705476"/>
            <a:ext cx="1446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Team. </a:t>
            </a:r>
            <a:r>
              <a:rPr kumimoji="0" lang="en-US" sz="1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ScanYou</a:t>
            </a:r>
            <a:endParaRPr kumimoji="0" lang="ar-SA" sz="1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4" grpId="0" animBg="1"/>
      <p:bldP spid="11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9" name="Shape 362"/>
          <p:cNvSpPr/>
          <p:nvPr userDrawn="1"/>
        </p:nvSpPr>
        <p:spPr>
          <a:xfrm>
            <a:off x="11788" y="4223402"/>
            <a:ext cx="12180212" cy="82315"/>
          </a:xfrm>
          <a:prstGeom prst="rect">
            <a:avLst/>
          </a:prstGeom>
          <a:solidFill>
            <a:schemeClr val="bg1">
              <a:lumMod val="75000"/>
              <a:alpha val="4959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10" name="Shape 916"/>
          <p:cNvSpPr/>
          <p:nvPr userDrawn="1"/>
        </p:nvSpPr>
        <p:spPr>
          <a:xfrm rot="5400000">
            <a:off x="2138065" y="4172580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76665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11" name="Shape 916"/>
          <p:cNvSpPr/>
          <p:nvPr userDrawn="1"/>
        </p:nvSpPr>
        <p:spPr>
          <a:xfrm rot="16200000" flipV="1">
            <a:off x="6573845" y="4131422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E6B86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13" name="Rectangle 358"/>
          <p:cNvSpPr/>
          <p:nvPr userDrawn="1"/>
        </p:nvSpPr>
        <p:spPr>
          <a:xfrm>
            <a:off x="792423" y="1342100"/>
            <a:ext cx="2965538" cy="232750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Shape 386"/>
          <p:cNvSpPr/>
          <p:nvPr userDrawn="1"/>
        </p:nvSpPr>
        <p:spPr>
          <a:xfrm>
            <a:off x="784639" y="3630913"/>
            <a:ext cx="2973322" cy="3941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28" y="0"/>
                </a:moveTo>
                <a:cubicBezTo>
                  <a:pt x="147" y="0"/>
                  <a:pt x="0" y="766"/>
                  <a:pt x="0" y="1711"/>
                </a:cubicBezTo>
                <a:lnTo>
                  <a:pt x="0" y="16685"/>
                </a:lnTo>
                <a:cubicBezTo>
                  <a:pt x="0" y="17629"/>
                  <a:pt x="147" y="18395"/>
                  <a:pt x="328" y="18395"/>
                </a:cubicBezTo>
                <a:lnTo>
                  <a:pt x="10225" y="18395"/>
                </a:lnTo>
                <a:lnTo>
                  <a:pt x="10794" y="21600"/>
                </a:lnTo>
                <a:lnTo>
                  <a:pt x="11363" y="18395"/>
                </a:lnTo>
                <a:lnTo>
                  <a:pt x="21272" y="18395"/>
                </a:lnTo>
                <a:cubicBezTo>
                  <a:pt x="21453" y="18395"/>
                  <a:pt x="21600" y="17629"/>
                  <a:pt x="21600" y="16685"/>
                </a:cubicBezTo>
                <a:lnTo>
                  <a:pt x="21600" y="1711"/>
                </a:lnTo>
                <a:cubicBezTo>
                  <a:pt x="21600" y="766"/>
                  <a:pt x="21453" y="0"/>
                  <a:pt x="21272" y="0"/>
                </a:cubicBezTo>
                <a:lnTo>
                  <a:pt x="328" y="0"/>
                </a:lnTo>
                <a:close/>
              </a:path>
            </a:pathLst>
          </a:custGeom>
          <a:solidFill>
            <a:srgbClr val="D76665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/>
            <a:endParaRPr/>
          </a:p>
        </p:txBody>
      </p:sp>
      <p:sp>
        <p:nvSpPr>
          <p:cNvPr id="15" name="Text Placeholder 4"/>
          <p:cNvSpPr txBox="1">
            <a:spLocks/>
          </p:cNvSpPr>
          <p:nvPr userDrawn="1"/>
        </p:nvSpPr>
        <p:spPr>
          <a:xfrm>
            <a:off x="784444" y="3631837"/>
            <a:ext cx="2973517" cy="333381"/>
          </a:xfrm>
          <a:prstGeom prst="rect">
            <a:avLst/>
          </a:prstGeom>
        </p:spPr>
        <p:txBody>
          <a:bodyPr wrap="square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100" dirty="0">
                <a:solidFill>
                  <a:schemeClr val="bg1"/>
                </a:solidFill>
                <a:latin typeface="+mj-lt"/>
              </a:rPr>
              <a:t>CASE </a:t>
            </a:r>
            <a:r>
              <a:rPr lang="en-GB" sz="1100" dirty="0" smtClean="0">
                <a:solidFill>
                  <a:schemeClr val="bg1"/>
                </a:solidFill>
                <a:latin typeface="+mj-lt"/>
              </a:rPr>
              <a:t>1</a:t>
            </a:r>
            <a:endParaRPr lang="en-GB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 Placeholder 4"/>
          <p:cNvSpPr txBox="1">
            <a:spLocks/>
          </p:cNvSpPr>
          <p:nvPr userDrawn="1"/>
        </p:nvSpPr>
        <p:spPr>
          <a:xfrm>
            <a:off x="3621564" y="3245956"/>
            <a:ext cx="2052543" cy="295953"/>
          </a:xfrm>
          <a:prstGeom prst="rect">
            <a:avLst/>
          </a:prstGeom>
        </p:spPr>
        <p:txBody>
          <a:bodyPr wrap="square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100" dirty="0">
                <a:solidFill>
                  <a:schemeClr val="bg1"/>
                </a:solidFill>
                <a:latin typeface="+mj-lt"/>
              </a:rPr>
              <a:t>CASE 3</a:t>
            </a:r>
          </a:p>
        </p:txBody>
      </p:sp>
      <p:grpSp>
        <p:nvGrpSpPr>
          <p:cNvPr id="18" name="Group 355"/>
          <p:cNvGrpSpPr/>
          <p:nvPr userDrawn="1"/>
        </p:nvGrpSpPr>
        <p:grpSpPr>
          <a:xfrm>
            <a:off x="5220952" y="3670877"/>
            <a:ext cx="2965538" cy="394145"/>
            <a:chOff x="6392820" y="3274416"/>
            <a:chExt cx="2054879" cy="394145"/>
          </a:xfrm>
        </p:grpSpPr>
        <p:sp>
          <p:nvSpPr>
            <p:cNvPr id="22" name="Shape 386"/>
            <p:cNvSpPr/>
            <p:nvPr/>
          </p:nvSpPr>
          <p:spPr>
            <a:xfrm>
              <a:off x="6393015" y="3274416"/>
              <a:ext cx="2054684" cy="394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147" y="0"/>
                    <a:pt x="0" y="766"/>
                    <a:pt x="0" y="1711"/>
                  </a:cubicBezTo>
                  <a:lnTo>
                    <a:pt x="0" y="16685"/>
                  </a:lnTo>
                  <a:cubicBezTo>
                    <a:pt x="0" y="17629"/>
                    <a:pt x="147" y="18395"/>
                    <a:pt x="328" y="18395"/>
                  </a:cubicBezTo>
                  <a:lnTo>
                    <a:pt x="10225" y="18395"/>
                  </a:lnTo>
                  <a:lnTo>
                    <a:pt x="10794" y="21600"/>
                  </a:lnTo>
                  <a:lnTo>
                    <a:pt x="11363" y="18395"/>
                  </a:lnTo>
                  <a:lnTo>
                    <a:pt x="21272" y="18395"/>
                  </a:lnTo>
                  <a:cubicBezTo>
                    <a:pt x="21453" y="18395"/>
                    <a:pt x="21600" y="17629"/>
                    <a:pt x="21600" y="16685"/>
                  </a:cubicBezTo>
                  <a:lnTo>
                    <a:pt x="21600" y="1711"/>
                  </a:lnTo>
                  <a:cubicBezTo>
                    <a:pt x="21600" y="766"/>
                    <a:pt x="21453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solidFill>
              <a:srgbClr val="E6B86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20" name="Text Placeholder 4"/>
            <p:cNvSpPr txBox="1">
              <a:spLocks/>
            </p:cNvSpPr>
            <p:nvPr/>
          </p:nvSpPr>
          <p:spPr>
            <a:xfrm>
              <a:off x="6392820" y="3290838"/>
              <a:ext cx="2052543" cy="295953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 dirty="0">
                  <a:solidFill>
                    <a:schemeClr val="bg1"/>
                  </a:solidFill>
                  <a:latin typeface="+mj-lt"/>
                </a:rPr>
                <a:t>CASE </a:t>
              </a:r>
              <a:r>
                <a:rPr lang="en-GB" sz="1100" dirty="0" smtClean="0">
                  <a:solidFill>
                    <a:schemeClr val="bg1"/>
                  </a:solidFill>
                  <a:latin typeface="+mj-lt"/>
                </a:rPr>
                <a:t>2</a:t>
              </a:r>
              <a:endParaRPr lang="en-GB" sz="11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24" name="Rectangle 358"/>
          <p:cNvSpPr/>
          <p:nvPr userDrawn="1"/>
        </p:nvSpPr>
        <p:spPr>
          <a:xfrm>
            <a:off x="5220952" y="1342100"/>
            <a:ext cx="2965538" cy="232750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 Placeholder 4"/>
          <p:cNvSpPr txBox="1">
            <a:spLocks/>
          </p:cNvSpPr>
          <p:nvPr userDrawn="1"/>
        </p:nvSpPr>
        <p:spPr>
          <a:xfrm>
            <a:off x="1076329" y="5445765"/>
            <a:ext cx="2973517" cy="333381"/>
          </a:xfrm>
          <a:prstGeom prst="rect">
            <a:avLst/>
          </a:prstGeom>
        </p:spPr>
        <p:txBody>
          <a:bodyPr wrap="square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100" dirty="0">
                <a:solidFill>
                  <a:schemeClr val="bg1"/>
                </a:solidFill>
                <a:latin typeface="+mj-lt"/>
              </a:rPr>
              <a:t>CASE </a:t>
            </a:r>
            <a:r>
              <a:rPr lang="en-GB" sz="1100" dirty="0" smtClean="0">
                <a:solidFill>
                  <a:schemeClr val="bg1"/>
                </a:solidFill>
                <a:latin typeface="+mj-lt"/>
              </a:rPr>
              <a:t>1</a:t>
            </a:r>
            <a:endParaRPr lang="en-GB" sz="11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9" name="직선 연결선[R] 18"/>
          <p:cNvCxnSpPr/>
          <p:nvPr userDrawn="1"/>
        </p:nvCxnSpPr>
        <p:spPr>
          <a:xfrm>
            <a:off x="6944498" y="1013253"/>
            <a:ext cx="2051221" cy="0"/>
          </a:xfrm>
          <a:prstGeom prst="line">
            <a:avLst/>
          </a:prstGeom>
          <a:ln w="38100">
            <a:solidFill>
              <a:srgbClr val="DFD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9"/>
          <p:cNvSpPr/>
          <p:nvPr userDrawn="1"/>
        </p:nvSpPr>
        <p:spPr>
          <a:xfrm>
            <a:off x="6922056" y="705476"/>
            <a:ext cx="1446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Team. </a:t>
            </a:r>
            <a:r>
              <a:rPr kumimoji="0" lang="en-US" sz="1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ScanYou</a:t>
            </a:r>
            <a:endParaRPr kumimoji="0" lang="ar-SA" sz="1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4" grpId="0" animBg="1"/>
      <p:bldP spid="21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2" name="직사각형 1"/>
          <p:cNvSpPr/>
          <p:nvPr userDrawn="1"/>
        </p:nvSpPr>
        <p:spPr>
          <a:xfrm>
            <a:off x="4886008" y="1750861"/>
            <a:ext cx="370702" cy="370702"/>
          </a:xfrm>
          <a:prstGeom prst="rect">
            <a:avLst/>
          </a:prstGeom>
          <a:solidFill>
            <a:srgbClr val="D766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4886008" y="3274892"/>
            <a:ext cx="370702" cy="370702"/>
          </a:xfrm>
          <a:prstGeom prst="rect">
            <a:avLst/>
          </a:prstGeom>
          <a:solidFill>
            <a:srgbClr val="E6B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/>
          <p:cNvSpPr/>
          <p:nvPr userDrawn="1"/>
        </p:nvSpPr>
        <p:spPr>
          <a:xfrm>
            <a:off x="4886008" y="4744065"/>
            <a:ext cx="370702" cy="370702"/>
          </a:xfrm>
          <a:prstGeom prst="rect">
            <a:avLst/>
          </a:prstGeom>
          <a:solidFill>
            <a:srgbClr val="5AB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Rectangle 29"/>
          <p:cNvSpPr/>
          <p:nvPr userDrawn="1"/>
        </p:nvSpPr>
        <p:spPr>
          <a:xfrm>
            <a:off x="4165342" y="35557"/>
            <a:ext cx="90601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4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Int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13" name="Rectangle 30"/>
          <p:cNvSpPr/>
          <p:nvPr userDrawn="1"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A cunning trick that make many people upset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cxnSp>
        <p:nvCxnSpPr>
          <p:cNvPr id="14" name="직선 연결선[R] 13"/>
          <p:cNvCxnSpPr/>
          <p:nvPr userDrawn="1"/>
        </p:nvCxnSpPr>
        <p:spPr>
          <a:xfrm>
            <a:off x="6944498" y="1013253"/>
            <a:ext cx="2051221" cy="0"/>
          </a:xfrm>
          <a:prstGeom prst="line">
            <a:avLst/>
          </a:prstGeom>
          <a:ln w="38100">
            <a:solidFill>
              <a:srgbClr val="DFD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29"/>
          <p:cNvSpPr/>
          <p:nvPr userDrawn="1"/>
        </p:nvSpPr>
        <p:spPr>
          <a:xfrm>
            <a:off x="6922056" y="705476"/>
            <a:ext cx="1446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Team. </a:t>
            </a:r>
            <a:r>
              <a:rPr kumimoji="0" lang="en-US" sz="1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ScanYou</a:t>
            </a:r>
            <a:endParaRPr kumimoji="0" lang="ar-SA" sz="1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5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2" name="직사각형 1"/>
          <p:cNvSpPr/>
          <p:nvPr userDrawn="1"/>
        </p:nvSpPr>
        <p:spPr>
          <a:xfrm>
            <a:off x="5256710" y="1917927"/>
            <a:ext cx="370702" cy="370702"/>
          </a:xfrm>
          <a:prstGeom prst="rect">
            <a:avLst/>
          </a:prstGeom>
          <a:solidFill>
            <a:srgbClr val="D766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5256710" y="3951788"/>
            <a:ext cx="370702" cy="370702"/>
          </a:xfrm>
          <a:prstGeom prst="rect">
            <a:avLst/>
          </a:prstGeom>
          <a:solidFill>
            <a:srgbClr val="E6B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7" name="직선 연결선[R] 6"/>
          <p:cNvCxnSpPr/>
          <p:nvPr userDrawn="1"/>
        </p:nvCxnSpPr>
        <p:spPr>
          <a:xfrm>
            <a:off x="6944498" y="1013253"/>
            <a:ext cx="2051221" cy="0"/>
          </a:xfrm>
          <a:prstGeom prst="line">
            <a:avLst/>
          </a:prstGeom>
          <a:ln w="38100">
            <a:solidFill>
              <a:srgbClr val="DFD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29"/>
          <p:cNvSpPr/>
          <p:nvPr userDrawn="1"/>
        </p:nvSpPr>
        <p:spPr>
          <a:xfrm>
            <a:off x="6922056" y="705476"/>
            <a:ext cx="1446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Team. </a:t>
            </a:r>
            <a:r>
              <a:rPr kumimoji="0" lang="en-US" sz="1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ScanYou</a:t>
            </a:r>
            <a:endParaRPr kumimoji="0" lang="ar-SA" sz="1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grpSp>
        <p:nvGrpSpPr>
          <p:cNvPr id="10" name="그룹 9"/>
          <p:cNvGrpSpPr/>
          <p:nvPr userDrawn="1"/>
        </p:nvGrpSpPr>
        <p:grpSpPr>
          <a:xfrm>
            <a:off x="387458" y="5455241"/>
            <a:ext cx="8276095" cy="533404"/>
            <a:chOff x="1083110" y="4819595"/>
            <a:chExt cx="2973517" cy="394145"/>
          </a:xfrm>
        </p:grpSpPr>
        <p:sp>
          <p:nvSpPr>
            <p:cNvPr id="11" name="Shape 386"/>
            <p:cNvSpPr/>
            <p:nvPr userDrawn="1"/>
          </p:nvSpPr>
          <p:spPr>
            <a:xfrm>
              <a:off x="1083305" y="4819595"/>
              <a:ext cx="2973322" cy="394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147" y="0"/>
                    <a:pt x="0" y="766"/>
                    <a:pt x="0" y="1711"/>
                  </a:cubicBezTo>
                  <a:lnTo>
                    <a:pt x="0" y="16685"/>
                  </a:lnTo>
                  <a:cubicBezTo>
                    <a:pt x="0" y="17629"/>
                    <a:pt x="147" y="18395"/>
                    <a:pt x="328" y="18395"/>
                  </a:cubicBezTo>
                  <a:lnTo>
                    <a:pt x="10225" y="18395"/>
                  </a:lnTo>
                  <a:lnTo>
                    <a:pt x="10794" y="21600"/>
                  </a:lnTo>
                  <a:lnTo>
                    <a:pt x="11363" y="18395"/>
                  </a:lnTo>
                  <a:lnTo>
                    <a:pt x="21272" y="18395"/>
                  </a:lnTo>
                  <a:cubicBezTo>
                    <a:pt x="21453" y="18395"/>
                    <a:pt x="21600" y="17629"/>
                    <a:pt x="21600" y="16685"/>
                  </a:cubicBezTo>
                  <a:lnTo>
                    <a:pt x="21600" y="1711"/>
                  </a:lnTo>
                  <a:cubicBezTo>
                    <a:pt x="21600" y="766"/>
                    <a:pt x="21453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solidFill>
              <a:srgbClr val="D7666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12" name="Text Placeholder 4"/>
            <p:cNvSpPr txBox="1">
              <a:spLocks/>
            </p:cNvSpPr>
            <p:nvPr userDrawn="1"/>
          </p:nvSpPr>
          <p:spPr>
            <a:xfrm>
              <a:off x="1083110" y="4820519"/>
              <a:ext cx="2973517" cy="333381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 dirty="0">
                  <a:solidFill>
                    <a:schemeClr val="bg1"/>
                  </a:solidFill>
                  <a:latin typeface="+mj-lt"/>
                </a:rPr>
                <a:t>CASE </a:t>
              </a:r>
              <a:r>
                <a:rPr lang="en-GB" sz="1100" dirty="0" smtClean="0">
                  <a:solidFill>
                    <a:schemeClr val="bg1"/>
                  </a:solidFill>
                  <a:latin typeface="+mj-lt"/>
                </a:rPr>
                <a:t>1</a:t>
              </a:r>
              <a:endParaRPr lang="en-GB" sz="11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5" name="Rectangle 358"/>
          <p:cNvSpPr/>
          <p:nvPr userDrawn="1"/>
        </p:nvSpPr>
        <p:spPr>
          <a:xfrm>
            <a:off x="387459" y="1038387"/>
            <a:ext cx="8276094" cy="45091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Shape 362"/>
          <p:cNvSpPr/>
          <p:nvPr userDrawn="1"/>
        </p:nvSpPr>
        <p:spPr>
          <a:xfrm>
            <a:off x="0" y="6274036"/>
            <a:ext cx="12180212" cy="82315"/>
          </a:xfrm>
          <a:prstGeom prst="rect">
            <a:avLst/>
          </a:prstGeom>
          <a:solidFill>
            <a:schemeClr val="bg1">
              <a:lumMod val="75000"/>
              <a:alpha val="4959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17" name="Shape 916"/>
          <p:cNvSpPr/>
          <p:nvPr userDrawn="1"/>
        </p:nvSpPr>
        <p:spPr>
          <a:xfrm rot="5400000">
            <a:off x="4392368" y="6223214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76665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cxnSp>
        <p:nvCxnSpPr>
          <p:cNvPr id="13" name="직선 연결선[R] 12"/>
          <p:cNvCxnSpPr/>
          <p:nvPr userDrawn="1"/>
        </p:nvCxnSpPr>
        <p:spPr>
          <a:xfrm>
            <a:off x="6944498" y="1013253"/>
            <a:ext cx="2051221" cy="0"/>
          </a:xfrm>
          <a:prstGeom prst="line">
            <a:avLst/>
          </a:prstGeom>
          <a:ln w="38100">
            <a:solidFill>
              <a:srgbClr val="DFD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29"/>
          <p:cNvSpPr/>
          <p:nvPr userDrawn="1"/>
        </p:nvSpPr>
        <p:spPr>
          <a:xfrm>
            <a:off x="6922056" y="705476"/>
            <a:ext cx="1446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Team. </a:t>
            </a:r>
            <a:r>
              <a:rPr kumimoji="0" lang="en-US" sz="1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ScanYou</a:t>
            </a:r>
            <a:endParaRPr kumimoji="0" lang="ar-SA" sz="1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4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제목 슬라이드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7" name="Rectangle 358"/>
          <p:cNvSpPr/>
          <p:nvPr userDrawn="1"/>
        </p:nvSpPr>
        <p:spPr>
          <a:xfrm>
            <a:off x="387459" y="1038387"/>
            <a:ext cx="8276094" cy="45091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Shape 362"/>
          <p:cNvSpPr/>
          <p:nvPr userDrawn="1"/>
        </p:nvSpPr>
        <p:spPr>
          <a:xfrm>
            <a:off x="0" y="6274036"/>
            <a:ext cx="12180212" cy="82315"/>
          </a:xfrm>
          <a:prstGeom prst="rect">
            <a:avLst/>
          </a:prstGeom>
          <a:solidFill>
            <a:schemeClr val="bg1">
              <a:lumMod val="75000"/>
              <a:alpha val="4959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cxnSp>
        <p:nvCxnSpPr>
          <p:cNvPr id="9" name="직선 연결선[R] 8"/>
          <p:cNvCxnSpPr/>
          <p:nvPr userDrawn="1"/>
        </p:nvCxnSpPr>
        <p:spPr>
          <a:xfrm>
            <a:off x="6944498" y="1013253"/>
            <a:ext cx="2051221" cy="0"/>
          </a:xfrm>
          <a:prstGeom prst="line">
            <a:avLst/>
          </a:prstGeom>
          <a:ln w="38100">
            <a:solidFill>
              <a:srgbClr val="DFD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29"/>
          <p:cNvSpPr/>
          <p:nvPr userDrawn="1"/>
        </p:nvSpPr>
        <p:spPr>
          <a:xfrm>
            <a:off x="6922056" y="705476"/>
            <a:ext cx="1446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Team. </a:t>
            </a:r>
            <a:r>
              <a:rPr kumimoji="0" lang="en-US" sz="1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ScanYou</a:t>
            </a:r>
            <a:endParaRPr kumimoji="0" lang="ar-SA" sz="1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제목 슬라이드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8" name="Shape 362"/>
          <p:cNvSpPr/>
          <p:nvPr userDrawn="1"/>
        </p:nvSpPr>
        <p:spPr>
          <a:xfrm>
            <a:off x="0" y="6274036"/>
            <a:ext cx="12180212" cy="82315"/>
          </a:xfrm>
          <a:prstGeom prst="rect">
            <a:avLst/>
          </a:prstGeom>
          <a:solidFill>
            <a:schemeClr val="bg1">
              <a:lumMod val="75000"/>
              <a:alpha val="4959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cxnSp>
        <p:nvCxnSpPr>
          <p:cNvPr id="9" name="직선 연결선[R] 8"/>
          <p:cNvCxnSpPr/>
          <p:nvPr userDrawn="1"/>
        </p:nvCxnSpPr>
        <p:spPr>
          <a:xfrm>
            <a:off x="6944498" y="1013253"/>
            <a:ext cx="2051221" cy="0"/>
          </a:xfrm>
          <a:prstGeom prst="line">
            <a:avLst/>
          </a:prstGeom>
          <a:ln w="38100">
            <a:solidFill>
              <a:srgbClr val="DFD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29"/>
          <p:cNvSpPr/>
          <p:nvPr userDrawn="1"/>
        </p:nvSpPr>
        <p:spPr>
          <a:xfrm>
            <a:off x="6922056" y="705476"/>
            <a:ext cx="14462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Team. </a:t>
            </a:r>
            <a:r>
              <a:rPr kumimoji="0" lang="en-US" sz="1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ScanYou</a:t>
            </a:r>
            <a:endParaRPr kumimoji="0" lang="ar-SA" sz="1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71C6E-9239-544B-BEBE-DA452C9F2123}" type="datetimeFigureOut">
              <a:rPr kumimoji="1" lang="ko-KR" altLang="en-US" smtClean="0"/>
              <a:t>2016. 11. 16.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C65416-43BC-7E40-9CA5-8AD6CDF6C12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18089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84" r:id="rId3"/>
    <p:sldLayoutId id="2147483675" r:id="rId4"/>
    <p:sldLayoutId id="2147483679" r:id="rId5"/>
    <p:sldLayoutId id="2147483680" r:id="rId6"/>
    <p:sldLayoutId id="2147483678" r:id="rId7"/>
    <p:sldLayoutId id="2147483685" r:id="rId8"/>
    <p:sldLayoutId id="2147483686" r:id="rId9"/>
    <p:sldLayoutId id="2147483682" r:id="rId10"/>
    <p:sldLayoutId id="2147483683" r:id="rId11"/>
    <p:sldLayoutId id="2147483681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3827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9"/>
          <p:cNvSpPr/>
          <p:nvPr/>
        </p:nvSpPr>
        <p:spPr>
          <a:xfrm>
            <a:off x="3077706" y="35557"/>
            <a:ext cx="30812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Our Project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9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Homographic </a:t>
            </a: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를 </a:t>
            </a: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이용한 시점 보정</a:t>
            </a:r>
            <a:r>
              <a:rPr lang="en-US" altLang="ko-KR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(Calibration)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2" name="평행 사변형[P] 1"/>
          <p:cNvSpPr/>
          <p:nvPr/>
        </p:nvSpPr>
        <p:spPr>
          <a:xfrm>
            <a:off x="5401890" y="3240741"/>
            <a:ext cx="3052482" cy="1963271"/>
          </a:xfrm>
          <a:prstGeom prst="parallelogram">
            <a:avLst/>
          </a:prstGeom>
          <a:solidFill>
            <a:srgbClr val="D766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DFDFDF"/>
              </a:solidFill>
            </a:endParaRPr>
          </a:p>
        </p:txBody>
      </p:sp>
      <p:sp>
        <p:nvSpPr>
          <p:cNvPr id="3" name="평행 사변형[P] 2"/>
          <p:cNvSpPr/>
          <p:nvPr/>
        </p:nvSpPr>
        <p:spPr>
          <a:xfrm rot="5928361">
            <a:off x="2679137" y="2478251"/>
            <a:ext cx="1862697" cy="1370470"/>
          </a:xfrm>
          <a:prstGeom prst="parallelogram">
            <a:avLst>
              <a:gd name="adj" fmla="val 18049"/>
            </a:avLst>
          </a:prstGeom>
          <a:solidFill>
            <a:srgbClr val="DFDFD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503538" y="2528047"/>
            <a:ext cx="1315544" cy="712694"/>
          </a:xfrm>
          <a:prstGeom prst="roundRect">
            <a:avLst/>
          </a:prstGeom>
          <a:solidFill>
            <a:srgbClr val="5F9AA5"/>
          </a:solidFill>
          <a:ln>
            <a:solidFill>
              <a:srgbClr val="6BAB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DSLR</a:t>
            </a:r>
            <a:endParaRPr kumimoji="1" lang="ko-KR" altLang="en-US" dirty="0"/>
          </a:p>
        </p:txBody>
      </p:sp>
      <p:cxnSp>
        <p:nvCxnSpPr>
          <p:cNvPr id="6" name="직선 화살표 연결선 5"/>
          <p:cNvCxnSpPr/>
          <p:nvPr/>
        </p:nvCxnSpPr>
        <p:spPr>
          <a:xfrm>
            <a:off x="1949824" y="2884394"/>
            <a:ext cx="1425388" cy="154641"/>
          </a:xfrm>
          <a:prstGeom prst="straightConnector1">
            <a:avLst/>
          </a:prstGeom>
          <a:ln w="38100">
            <a:solidFill>
              <a:srgbClr val="D7666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텍스트 상자 6"/>
          <p:cNvSpPr txBox="1"/>
          <p:nvPr/>
        </p:nvSpPr>
        <p:spPr>
          <a:xfrm>
            <a:off x="3082447" y="2561604"/>
            <a:ext cx="820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 smtClean="0">
                <a:solidFill>
                  <a:srgbClr val="D76665"/>
                </a:solidFill>
              </a:rPr>
              <a:t>(x, y)</a:t>
            </a:r>
            <a:endParaRPr kumimoji="1" lang="ko-KR" altLang="en-US" sz="2000" b="1" dirty="0">
              <a:solidFill>
                <a:srgbClr val="D76665"/>
              </a:solidFill>
            </a:endParaRPr>
          </a:p>
        </p:txBody>
      </p:sp>
      <p:cxnSp>
        <p:nvCxnSpPr>
          <p:cNvPr id="11" name="직선 연결선[R] 10"/>
          <p:cNvCxnSpPr/>
          <p:nvPr/>
        </p:nvCxnSpPr>
        <p:spPr>
          <a:xfrm>
            <a:off x="3472192" y="3052482"/>
            <a:ext cx="916359" cy="347942"/>
          </a:xfrm>
          <a:prstGeom prst="line">
            <a:avLst/>
          </a:prstGeom>
          <a:ln w="38100">
            <a:solidFill>
              <a:srgbClr val="5AB89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[R] 13"/>
          <p:cNvCxnSpPr/>
          <p:nvPr/>
        </p:nvCxnSpPr>
        <p:spPr>
          <a:xfrm>
            <a:off x="4388551" y="3400424"/>
            <a:ext cx="2025696" cy="821952"/>
          </a:xfrm>
          <a:prstGeom prst="line">
            <a:avLst/>
          </a:prstGeom>
          <a:ln w="38100">
            <a:solidFill>
              <a:srgbClr val="5AB893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텍스트 상자 14"/>
          <p:cNvSpPr txBox="1"/>
          <p:nvPr/>
        </p:nvSpPr>
        <p:spPr>
          <a:xfrm>
            <a:off x="6203904" y="3784084"/>
            <a:ext cx="820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smtClean="0">
                <a:solidFill>
                  <a:srgbClr val="5AB893"/>
                </a:solidFill>
              </a:rPr>
              <a:t>(u, v)</a:t>
            </a:r>
            <a:endParaRPr kumimoji="1" lang="ko-KR" altLang="en-US" sz="2000" b="1" dirty="0">
              <a:solidFill>
                <a:srgbClr val="5AB893"/>
              </a:solidFill>
            </a:endParaRPr>
          </a:p>
        </p:txBody>
      </p:sp>
      <p:sp>
        <p:nvSpPr>
          <p:cNvPr id="16" name="텍스트 상자 15"/>
          <p:cNvSpPr txBox="1"/>
          <p:nvPr/>
        </p:nvSpPr>
        <p:spPr>
          <a:xfrm rot="1325461">
            <a:off x="4223024" y="3258270"/>
            <a:ext cx="18118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 smtClean="0">
                <a:solidFill>
                  <a:srgbClr val="5AB893"/>
                </a:solidFill>
              </a:rPr>
              <a:t>(u, v) = H(x, y)</a:t>
            </a:r>
            <a:endParaRPr kumimoji="1" lang="ko-KR" altLang="en-US" sz="2000" b="1" dirty="0">
              <a:solidFill>
                <a:srgbClr val="5AB89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텍스트 상자 16"/>
              <p:cNvSpPr txBox="1"/>
              <p:nvPr/>
            </p:nvSpPr>
            <p:spPr>
              <a:xfrm>
                <a:off x="5193697" y="1256531"/>
                <a:ext cx="3660953" cy="9916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kumimoji="1" lang="mr-IN" altLang="ko-KR" sz="2000" b="1" i="1" smtClean="0">
                            <a:solidFill>
                              <a:srgbClr val="5AB893"/>
                            </a:solidFill>
                            <a:latin typeface="Cambria Math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kumimoji="1" lang="mr-IN" altLang="ko-KR" sz="2000" b="1" i="1">
                                <a:solidFill>
                                  <a:srgbClr val="5AB893"/>
                                </a:solidFill>
                                <a:latin typeface="Cambria Math" charset="0"/>
                              </a:rPr>
                            </m:ctrlPr>
                          </m:eqArrPr>
                          <m:e>
                            <m:r>
                              <a:rPr kumimoji="1" lang="en-US" altLang="ko-KR" sz="2000" i="1">
                                <a:solidFill>
                                  <a:srgbClr val="5AB893"/>
                                </a:solidFill>
                                <a:latin typeface="Cambria Math" charset="0"/>
                              </a:rPr>
                              <m:t>𝑢</m:t>
                            </m:r>
                          </m:e>
                          <m:e>
                            <m:r>
                              <a:rPr lang="en-US" altLang="ko-KR" sz="2000" i="1">
                                <a:solidFill>
                                  <a:srgbClr val="5AB893"/>
                                </a:solidFill>
                                <a:latin typeface="Cambria Math" charset="0"/>
                              </a:rPr>
                              <m:t>𝑣</m:t>
                            </m:r>
                          </m:e>
                          <m:e>
                            <m:r>
                              <a:rPr lang="en-US" altLang="ko-KR" sz="2000" i="1">
                                <a:solidFill>
                                  <a:srgbClr val="5AB893"/>
                                </a:solidFill>
                                <a:latin typeface="Cambria Math" charset="0"/>
                              </a:rPr>
                              <m:t>1</m:t>
                            </m:r>
                          </m:e>
                        </m:eqArr>
                      </m:e>
                    </m:d>
                  </m:oMath>
                </a14:m>
                <a:r>
                  <a:rPr kumimoji="1" lang="en-US" altLang="ko-KR" sz="2000" b="1" dirty="0" smtClean="0">
                    <a:solidFill>
                      <a:srgbClr val="5AB893"/>
                    </a:solidFill>
                  </a:rPr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kumimoji="1" lang="mr-IN" altLang="ko-KR" sz="2000" b="1" i="1" dirty="0" smtClean="0">
                            <a:solidFill>
                              <a:srgbClr val="5AB893"/>
                            </a:solidFill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kumimoji="1" lang="mr-IN" altLang="ko-KR" sz="2000" b="1" i="1" dirty="0" smtClean="0">
                                <a:solidFill>
                                  <a:srgbClr val="5AB893"/>
                                </a:solidFill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  <m:t>𝒉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  <m:t>𝟏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  <m:t>𝒉</m:t>
                                  </m:r>
                                </m:e>
                                <m:sub>
                                  <m: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  <m:t>𝟒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</m:ctrlPr>
                                </m:eqArrPr>
                                <m:e>
                                  <m:sSub>
                                    <m:sSubPr>
                                      <m:ctrlP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  <m:t>𝒉</m:t>
                                      </m:r>
                                    </m:e>
                                    <m:sub>
                                      <m: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  <m:t>𝟐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  <m:t>𝒉</m:t>
                                      </m:r>
                                    </m:e>
                                    <m:sub>
                                      <m: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  <m:t>𝟑</m:t>
                                      </m:r>
                                    </m:sub>
                                  </m:sSub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</m:ctrlPr>
                                </m:eqArrPr>
                                <m:e>
                                  <m:sSub>
                                    <m:sSubPr>
                                      <m:ctrlP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  <m:t>𝒉</m:t>
                                      </m:r>
                                    </m:e>
                                    <m:sub>
                                      <m: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  <m:t>𝟓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  <m:t>𝒉</m:t>
                                      </m:r>
                                    </m:e>
                                    <m:sub>
                                      <m:r>
                                        <a:rPr kumimoji="1" lang="en-US" altLang="ko-KR" sz="2000" b="1" i="1" dirty="0" smtClean="0">
                                          <a:solidFill>
                                            <a:srgbClr val="5AB893"/>
                                          </a:solidFill>
                                          <a:latin typeface="Cambria Math" charset="0"/>
                                        </a:rPr>
                                        <m:t>𝟔</m:t>
                                      </m:r>
                                    </m:sub>
                                  </m:sSub>
                                </m:e>
                              </m:eqArr>
                            </m:e>
                          </m:mr>
                        </m:m>
                        <m:r>
                          <a:rPr kumimoji="1" lang="en-US" altLang="ko-KR" sz="2000" b="1" i="1" dirty="0" smtClean="0">
                            <a:solidFill>
                              <a:srgbClr val="5AB893"/>
                            </a:solidFill>
                            <a:latin typeface="Cambria Math" charset="0"/>
                          </a:rPr>
                          <m:t>    </m:t>
                        </m:r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kumimoji="1" lang="mr-IN" altLang="ko-KR" sz="2000" b="1" i="1" dirty="0" smtClean="0">
                                <a:solidFill>
                                  <a:srgbClr val="5AB893"/>
                                </a:solidFill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  <m:t>𝒉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  <m:t>𝟕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  <m:t>𝒉</m:t>
                                  </m:r>
                                </m:e>
                                <m:sub>
                                  <m: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  <m:t>𝟖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  <m:t>𝒉</m:t>
                                  </m:r>
                                </m:e>
                                <m:sub>
                                  <m:r>
                                    <a:rPr kumimoji="1" lang="en-US" altLang="ko-KR" sz="2000" b="1" i="1" dirty="0" smtClean="0">
                                      <a:solidFill>
                                        <a:srgbClr val="5AB893"/>
                                      </a:solidFill>
                                      <a:latin typeface="Cambria Math" charset="0"/>
                                    </a:rPr>
                                    <m:t>𝟗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kumimoji="1" lang="mr-IN" altLang="ko-KR" sz="2000" b="1" i="1">
                            <a:solidFill>
                              <a:srgbClr val="5AB893"/>
                            </a:solidFill>
                            <a:latin typeface="Cambria Math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kumimoji="1" lang="mr-IN" altLang="ko-KR" sz="2000" b="1" i="1">
                                <a:solidFill>
                                  <a:srgbClr val="5AB893"/>
                                </a:solidFill>
                                <a:latin typeface="Cambria Math" charset="0"/>
                              </a:rPr>
                            </m:ctrlPr>
                          </m:eqArrPr>
                          <m:e>
                            <m:r>
                              <a:rPr kumimoji="1" lang="en-US" altLang="ko-KR" sz="2000" b="0" i="1" smtClean="0">
                                <a:solidFill>
                                  <a:srgbClr val="5AB893"/>
                                </a:solidFill>
                                <a:latin typeface="Cambria Math" charset="0"/>
                              </a:rPr>
                              <m:t>𝑥</m:t>
                            </m:r>
                          </m:e>
                          <m:e>
                            <m:r>
                              <a:rPr kumimoji="1" lang="en-US" altLang="ko-KR" sz="2000" b="0" i="1" smtClean="0">
                                <a:solidFill>
                                  <a:srgbClr val="5AB893"/>
                                </a:solidFill>
                                <a:latin typeface="Cambria Math" charset="0"/>
                              </a:rPr>
                              <m:t>𝑦</m:t>
                            </m:r>
                          </m:e>
                          <m:e>
                            <m:r>
                              <a:rPr lang="en-US" altLang="ko-KR" sz="2000" b="1" i="1" smtClean="0">
                                <a:solidFill>
                                  <a:srgbClr val="5AB893"/>
                                </a:solidFill>
                                <a:latin typeface="Cambria Math" charset="0"/>
                              </a:rPr>
                              <m:t>𝒛</m:t>
                            </m:r>
                          </m:e>
                        </m:eqArr>
                      </m:e>
                    </m:d>
                  </m:oMath>
                </a14:m>
                <a:endParaRPr kumimoji="1" lang="ko-KR" altLang="en-US" sz="2000" b="1" dirty="0">
                  <a:solidFill>
                    <a:srgbClr val="5AB893"/>
                  </a:solidFill>
                </a:endParaRPr>
              </a:p>
            </p:txBody>
          </p:sp>
        </mc:Choice>
        <mc:Fallback xmlns="">
          <p:sp>
            <p:nvSpPr>
              <p:cNvPr id="17" name="텍스트 상자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3697" y="1256531"/>
                <a:ext cx="3660953" cy="99168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직선 연결선[R] 18"/>
          <p:cNvCxnSpPr>
            <a:stCxn id="16" idx="0"/>
          </p:cNvCxnSpPr>
          <p:nvPr/>
        </p:nvCxnSpPr>
        <p:spPr>
          <a:xfrm flipV="1">
            <a:off x="5204205" y="2235688"/>
            <a:ext cx="1409834" cy="10372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0" y="241062"/>
            <a:ext cx="1487837" cy="500934"/>
          </a:xfrm>
          <a:prstGeom prst="rect">
            <a:avLst/>
          </a:prstGeom>
          <a:solidFill>
            <a:srgbClr val="E6B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시점 보정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7655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9"/>
          <p:cNvSpPr/>
          <p:nvPr/>
        </p:nvSpPr>
        <p:spPr>
          <a:xfrm>
            <a:off x="3077706" y="35557"/>
            <a:ext cx="30812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Our Project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9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kern="0" noProof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UV-Coordinate</a:t>
            </a:r>
            <a:r>
              <a:rPr lang="ko-KR" altLang="en-US" sz="1600" kern="0" noProof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를 이용한 </a:t>
            </a:r>
            <a:r>
              <a:rPr lang="en-US" altLang="ko-KR" sz="1600" kern="0" noProof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Texture </a:t>
            </a:r>
            <a:r>
              <a:rPr lang="ko-KR" altLang="en-US" sz="1600" kern="0" noProof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입히기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387458" y="5455241"/>
            <a:ext cx="8276095" cy="533404"/>
            <a:chOff x="1083110" y="4819595"/>
            <a:chExt cx="2973517" cy="394145"/>
          </a:xfrm>
        </p:grpSpPr>
        <p:sp>
          <p:nvSpPr>
            <p:cNvPr id="11" name="Shape 386"/>
            <p:cNvSpPr/>
            <p:nvPr userDrawn="1"/>
          </p:nvSpPr>
          <p:spPr>
            <a:xfrm>
              <a:off x="1083305" y="4819595"/>
              <a:ext cx="2973322" cy="394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147" y="0"/>
                    <a:pt x="0" y="766"/>
                    <a:pt x="0" y="1711"/>
                  </a:cubicBezTo>
                  <a:lnTo>
                    <a:pt x="0" y="16685"/>
                  </a:lnTo>
                  <a:cubicBezTo>
                    <a:pt x="0" y="17629"/>
                    <a:pt x="147" y="18395"/>
                    <a:pt x="328" y="18395"/>
                  </a:cubicBezTo>
                  <a:lnTo>
                    <a:pt x="10225" y="18395"/>
                  </a:lnTo>
                  <a:lnTo>
                    <a:pt x="10794" y="21600"/>
                  </a:lnTo>
                  <a:lnTo>
                    <a:pt x="11363" y="18395"/>
                  </a:lnTo>
                  <a:lnTo>
                    <a:pt x="21272" y="18395"/>
                  </a:lnTo>
                  <a:cubicBezTo>
                    <a:pt x="21453" y="18395"/>
                    <a:pt x="21600" y="17629"/>
                    <a:pt x="21600" y="16685"/>
                  </a:cubicBezTo>
                  <a:lnTo>
                    <a:pt x="21600" y="1711"/>
                  </a:lnTo>
                  <a:cubicBezTo>
                    <a:pt x="21600" y="766"/>
                    <a:pt x="21453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solidFill>
              <a:srgbClr val="D7666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12" name="Text Placeholder 4"/>
            <p:cNvSpPr txBox="1">
              <a:spLocks/>
            </p:cNvSpPr>
            <p:nvPr userDrawn="1"/>
          </p:nvSpPr>
          <p:spPr>
            <a:xfrm>
              <a:off x="1083110" y="4820519"/>
              <a:ext cx="2973517" cy="333381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 dirty="0">
                  <a:solidFill>
                    <a:schemeClr val="bg1"/>
                  </a:solidFill>
                  <a:latin typeface="+mj-lt"/>
                </a:rPr>
                <a:t>CASE </a:t>
              </a:r>
              <a:r>
                <a:rPr lang="en-GB" sz="1100" dirty="0" smtClean="0">
                  <a:solidFill>
                    <a:schemeClr val="bg1"/>
                  </a:solidFill>
                  <a:latin typeface="+mj-lt"/>
                </a:rPr>
                <a:t>1</a:t>
              </a:r>
              <a:endParaRPr lang="en-GB" sz="11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3" name="Shape 916"/>
          <p:cNvSpPr/>
          <p:nvPr/>
        </p:nvSpPr>
        <p:spPr>
          <a:xfrm rot="5400000">
            <a:off x="4392368" y="6223214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76665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0480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628651" y="5021073"/>
            <a:ext cx="7886700" cy="394145"/>
            <a:chOff x="1083110" y="4819595"/>
            <a:chExt cx="2973517" cy="394145"/>
          </a:xfrm>
          <a:solidFill>
            <a:srgbClr val="5AB893"/>
          </a:solidFill>
        </p:grpSpPr>
        <p:sp>
          <p:nvSpPr>
            <p:cNvPr id="5" name="Shape 386"/>
            <p:cNvSpPr/>
            <p:nvPr userDrawn="1"/>
          </p:nvSpPr>
          <p:spPr>
            <a:xfrm>
              <a:off x="1083305" y="4819595"/>
              <a:ext cx="2973322" cy="394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147" y="0"/>
                    <a:pt x="0" y="766"/>
                    <a:pt x="0" y="1711"/>
                  </a:cubicBezTo>
                  <a:lnTo>
                    <a:pt x="0" y="16685"/>
                  </a:lnTo>
                  <a:cubicBezTo>
                    <a:pt x="0" y="17629"/>
                    <a:pt x="147" y="18395"/>
                    <a:pt x="328" y="18395"/>
                  </a:cubicBezTo>
                  <a:lnTo>
                    <a:pt x="10225" y="18395"/>
                  </a:lnTo>
                  <a:lnTo>
                    <a:pt x="10794" y="21600"/>
                  </a:lnTo>
                  <a:lnTo>
                    <a:pt x="11363" y="18395"/>
                  </a:lnTo>
                  <a:lnTo>
                    <a:pt x="21272" y="18395"/>
                  </a:lnTo>
                  <a:cubicBezTo>
                    <a:pt x="21453" y="18395"/>
                    <a:pt x="21600" y="17629"/>
                    <a:pt x="21600" y="16685"/>
                  </a:cubicBezTo>
                  <a:lnTo>
                    <a:pt x="21600" y="1711"/>
                  </a:lnTo>
                  <a:cubicBezTo>
                    <a:pt x="21600" y="766"/>
                    <a:pt x="21453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6" name="Text Placeholder 4"/>
            <p:cNvSpPr txBox="1">
              <a:spLocks/>
            </p:cNvSpPr>
            <p:nvPr userDrawn="1"/>
          </p:nvSpPr>
          <p:spPr>
            <a:xfrm>
              <a:off x="1083110" y="4820519"/>
              <a:ext cx="2973517" cy="33338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 dirty="0">
                  <a:solidFill>
                    <a:schemeClr val="bg1"/>
                  </a:solidFill>
                  <a:latin typeface="+mj-lt"/>
                </a:rPr>
                <a:t>CASE </a:t>
              </a:r>
              <a:r>
                <a:rPr lang="en-GB" sz="1100" dirty="0" smtClean="0">
                  <a:solidFill>
                    <a:schemeClr val="bg1"/>
                  </a:solidFill>
                  <a:latin typeface="+mj-lt"/>
                </a:rPr>
                <a:t>1</a:t>
              </a:r>
              <a:endParaRPr lang="en-GB" sz="11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7" name="Shape 916"/>
          <p:cNvSpPr/>
          <p:nvPr/>
        </p:nvSpPr>
        <p:spPr>
          <a:xfrm rot="5400000">
            <a:off x="4454205" y="5630748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AB893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  <p:sp>
        <p:nvSpPr>
          <p:cNvPr id="8" name="Rectangle 29"/>
          <p:cNvSpPr/>
          <p:nvPr/>
        </p:nvSpPr>
        <p:spPr>
          <a:xfrm>
            <a:off x="3077706" y="35557"/>
            <a:ext cx="30812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Our Project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9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kern="0" noProof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개선된 </a:t>
            </a:r>
            <a:r>
              <a:rPr lang="en-US" altLang="ko-KR" sz="1600" kern="0" noProof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3D</a:t>
            </a:r>
            <a:r>
              <a:rPr lang="ko-KR" altLang="en-US" sz="1600" kern="0" noProof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 영상 획득 기술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649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5"/>
          <p:cNvSpPr/>
          <p:nvPr/>
        </p:nvSpPr>
        <p:spPr>
          <a:xfrm>
            <a:off x="418070" y="4092308"/>
            <a:ext cx="32394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제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43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회 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한국정보과학회</a:t>
            </a:r>
            <a:endParaRPr lang="en-US" altLang="ko-KR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algn="ctr"/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동계학술발표회</a:t>
            </a:r>
            <a:endParaRPr lang="en-US" altLang="ko-KR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3" name="Rectangle 25"/>
          <p:cNvSpPr/>
          <p:nvPr/>
        </p:nvSpPr>
        <p:spPr>
          <a:xfrm>
            <a:off x="4328771" y="4092308"/>
            <a:ext cx="38191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제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18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회 전자정보통신 </a:t>
            </a:r>
            <a:endParaRPr lang="en-US" altLang="ko-KR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algn="ctr"/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학술대회</a:t>
            </a:r>
            <a:endParaRPr lang="ar-SA" sz="20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7" name="Rectangle 29"/>
          <p:cNvSpPr/>
          <p:nvPr/>
        </p:nvSpPr>
        <p:spPr>
          <a:xfrm>
            <a:off x="2998358" y="35557"/>
            <a:ext cx="323999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Our </a:t>
            </a:r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Activity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8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논문 투고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951"/>
          <a:stretch/>
        </p:blipFill>
        <p:spPr>
          <a:xfrm>
            <a:off x="646594" y="1718865"/>
            <a:ext cx="2782405" cy="2226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772" y="1742200"/>
            <a:ext cx="3819153" cy="2226550"/>
          </a:xfrm>
          <a:prstGeom prst="rect">
            <a:avLst/>
          </a:prstGeom>
        </p:spPr>
      </p:pic>
      <p:sp>
        <p:nvSpPr>
          <p:cNvPr id="11" name="TextBox 391"/>
          <p:cNvSpPr txBox="1"/>
          <p:nvPr/>
        </p:nvSpPr>
        <p:spPr>
          <a:xfrm>
            <a:off x="223795" y="4947087"/>
            <a:ext cx="3628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DSLR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을 활용한 고해상도 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3D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영상 획득방법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cs typeface="Clear Sans Light" panose="020B0303030202020304" pitchFamily="34" charset="0"/>
            </a:endParaRPr>
          </a:p>
        </p:txBody>
      </p:sp>
      <p:sp>
        <p:nvSpPr>
          <p:cNvPr id="12" name="TextBox 391"/>
          <p:cNvSpPr txBox="1"/>
          <p:nvPr/>
        </p:nvSpPr>
        <p:spPr>
          <a:xfrm>
            <a:off x="4424346" y="4955800"/>
            <a:ext cx="3628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DSLR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와 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3D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센서를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 활용한 고해상도 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3D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영상 획득 방법 및 분석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cs typeface="Clear Sans Light" panose="020B03030302020203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73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5"/>
          <p:cNvSpPr/>
          <p:nvPr/>
        </p:nvSpPr>
        <p:spPr>
          <a:xfrm>
            <a:off x="418070" y="4092308"/>
            <a:ext cx="32394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제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43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회 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한국정보과학회</a:t>
            </a:r>
            <a:endParaRPr lang="en-US" altLang="ko-KR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algn="ctr"/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동계학술발표회</a:t>
            </a:r>
            <a:endParaRPr lang="en-US" altLang="ko-KR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3" name="Rectangle 25"/>
          <p:cNvSpPr/>
          <p:nvPr/>
        </p:nvSpPr>
        <p:spPr>
          <a:xfrm>
            <a:off x="4328771" y="4092308"/>
            <a:ext cx="381915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제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18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회 전자정보통신 </a:t>
            </a:r>
            <a:endParaRPr lang="en-US" altLang="ko-KR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  <a:p>
            <a:pPr algn="ctr"/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학술대회</a:t>
            </a:r>
            <a:endParaRPr lang="ar-SA" sz="20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7" name="Rectangle 29"/>
          <p:cNvSpPr/>
          <p:nvPr/>
        </p:nvSpPr>
        <p:spPr>
          <a:xfrm>
            <a:off x="2998358" y="35557"/>
            <a:ext cx="323999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Our </a:t>
            </a:r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Activity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8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특허 출원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951"/>
          <a:stretch/>
        </p:blipFill>
        <p:spPr>
          <a:xfrm>
            <a:off x="646594" y="1718865"/>
            <a:ext cx="2782405" cy="2226550"/>
          </a:xfrm>
          <a:prstGeom prst="rect">
            <a:avLst/>
          </a:prstGeom>
        </p:spPr>
      </p:pic>
      <p:sp>
        <p:nvSpPr>
          <p:cNvPr id="11" name="TextBox 391"/>
          <p:cNvSpPr txBox="1"/>
          <p:nvPr/>
        </p:nvSpPr>
        <p:spPr>
          <a:xfrm>
            <a:off x="223795" y="4947087"/>
            <a:ext cx="3628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DSLR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을 활용한 고해상도 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3D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영상 획득방법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cs typeface="Clear Sans Light" panose="020B0303030202020304" pitchFamily="34" charset="0"/>
            </a:endParaRPr>
          </a:p>
        </p:txBody>
      </p:sp>
      <p:sp>
        <p:nvSpPr>
          <p:cNvPr id="12" name="TextBox 391"/>
          <p:cNvSpPr txBox="1"/>
          <p:nvPr/>
        </p:nvSpPr>
        <p:spPr>
          <a:xfrm>
            <a:off x="4424346" y="4955800"/>
            <a:ext cx="3628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DSLR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와 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3D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센서를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 활용한 고해상도 </a:t>
            </a: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3D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rPr>
              <a:t>영상 획득 방법 및 분석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cs typeface="Clear Sans Light" panose="020B03030302020203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55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073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554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9"/>
          <p:cNvSpPr/>
          <p:nvPr/>
        </p:nvSpPr>
        <p:spPr>
          <a:xfrm>
            <a:off x="3264455" y="35557"/>
            <a:ext cx="270779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Our Team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3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고해상도 </a:t>
            </a:r>
            <a:r>
              <a:rPr lang="en-US" altLang="ko-KR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3D </a:t>
            </a: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영상획득 방법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2503771" y="3968193"/>
            <a:ext cx="2114567" cy="823780"/>
            <a:chOff x="706304" y="4338896"/>
            <a:chExt cx="2114567" cy="823780"/>
          </a:xfrm>
        </p:grpSpPr>
        <p:sp>
          <p:nvSpPr>
            <p:cNvPr id="11" name="TextBox 391"/>
            <p:cNvSpPr txBox="1"/>
            <p:nvPr userDrawn="1"/>
          </p:nvSpPr>
          <p:spPr>
            <a:xfrm>
              <a:off x="706304" y="4885677"/>
              <a:ext cx="21145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3D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 센서 활용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,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 매시 생성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endParaRPr>
            </a:p>
          </p:txBody>
        </p:sp>
        <p:sp>
          <p:nvSpPr>
            <p:cNvPr id="14" name="Rectangle 392"/>
            <p:cNvSpPr/>
            <p:nvPr/>
          </p:nvSpPr>
          <p:spPr>
            <a:xfrm>
              <a:off x="1363483" y="4338896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088232"/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김미수</a:t>
              </a: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4618338" y="3968193"/>
            <a:ext cx="2114567" cy="1008446"/>
            <a:chOff x="706304" y="4338896"/>
            <a:chExt cx="2114567" cy="1008446"/>
          </a:xfrm>
        </p:grpSpPr>
        <p:sp>
          <p:nvSpPr>
            <p:cNvPr id="16" name="TextBox 391"/>
            <p:cNvSpPr txBox="1"/>
            <p:nvPr userDrawn="1"/>
          </p:nvSpPr>
          <p:spPr>
            <a:xfrm>
              <a:off x="706304" y="4885677"/>
              <a:ext cx="21145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DSLR, 3D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센서 결합 장치</a:t>
              </a:r>
              <a:endPara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endParaRPr>
            </a:p>
            <a:p>
              <a:pPr algn="ctr"/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제작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,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 통합 실행 환경 제작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endParaRPr>
            </a:p>
          </p:txBody>
        </p:sp>
        <p:sp>
          <p:nvSpPr>
            <p:cNvPr id="19" name="Rectangle 392"/>
            <p:cNvSpPr/>
            <p:nvPr/>
          </p:nvSpPr>
          <p:spPr>
            <a:xfrm>
              <a:off x="1363483" y="4338896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088232"/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김동호</a:t>
              </a: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6798865" y="3968193"/>
            <a:ext cx="2114567" cy="1008446"/>
            <a:chOff x="706304" y="4338896"/>
            <a:chExt cx="2114567" cy="1008446"/>
          </a:xfrm>
        </p:grpSpPr>
        <p:sp>
          <p:nvSpPr>
            <p:cNvPr id="21" name="TextBox 391"/>
            <p:cNvSpPr txBox="1"/>
            <p:nvPr userDrawn="1"/>
          </p:nvSpPr>
          <p:spPr>
            <a:xfrm>
              <a:off x="706304" y="4885677"/>
              <a:ext cx="21145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문서 작업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,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 매시 합성하여 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360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도 매시 생성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endParaRPr>
            </a:p>
          </p:txBody>
        </p:sp>
        <p:sp>
          <p:nvSpPr>
            <p:cNvPr id="24" name="Rectangle 392"/>
            <p:cNvSpPr/>
            <p:nvPr/>
          </p:nvSpPr>
          <p:spPr>
            <a:xfrm>
              <a:off x="1363483" y="4338896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088232"/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이호승</a:t>
              </a: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323244" y="3968193"/>
            <a:ext cx="2114567" cy="1008446"/>
            <a:chOff x="706304" y="4338896"/>
            <a:chExt cx="2114567" cy="1008446"/>
          </a:xfrm>
        </p:grpSpPr>
        <p:sp>
          <p:nvSpPr>
            <p:cNvPr id="31" name="TextBox 391"/>
            <p:cNvSpPr txBox="1"/>
            <p:nvPr userDrawn="1"/>
          </p:nvSpPr>
          <p:spPr>
            <a:xfrm>
              <a:off x="706304" y="4885677"/>
              <a:ext cx="21145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팀장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,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 캘리브레이션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,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 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DSLR SDK 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활용 작업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endParaRPr>
            </a:p>
          </p:txBody>
        </p:sp>
        <p:sp>
          <p:nvSpPr>
            <p:cNvPr id="34" name="Rectangle 392"/>
            <p:cNvSpPr/>
            <p:nvPr/>
          </p:nvSpPr>
          <p:spPr>
            <a:xfrm>
              <a:off x="1363483" y="4338896"/>
              <a:ext cx="8002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088232"/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김성현</a:t>
              </a: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7913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9"/>
          <p:cNvSpPr/>
          <p:nvPr/>
        </p:nvSpPr>
        <p:spPr>
          <a:xfrm>
            <a:off x="3036028" y="35557"/>
            <a:ext cx="31646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kumimoji="0" lang="en-US" sz="4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Background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3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현재 </a:t>
            </a:r>
            <a:r>
              <a:rPr kumimoji="0" lang="en-US" altLang="ko-KR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3D </a:t>
            </a:r>
            <a:r>
              <a:rPr kumimoji="0" lang="ko-KR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Klavika Md" panose="02000000000000000000" pitchFamily="50" charset="0"/>
              </a:rPr>
              <a:t>영상 획득 기술의 </a:t>
            </a: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새로운 수요 증가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138" y="1796355"/>
            <a:ext cx="1385592" cy="138559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025" y="1906292"/>
            <a:ext cx="1189526" cy="118952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247" y="1930265"/>
            <a:ext cx="1141579" cy="1141579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689525" y="4495135"/>
            <a:ext cx="2194832" cy="1008446"/>
            <a:chOff x="666179" y="4338896"/>
            <a:chExt cx="2194832" cy="1008446"/>
          </a:xfrm>
        </p:grpSpPr>
        <p:sp>
          <p:nvSpPr>
            <p:cNvPr id="8" name="TextBox 391"/>
            <p:cNvSpPr txBox="1"/>
            <p:nvPr userDrawn="1"/>
          </p:nvSpPr>
          <p:spPr>
            <a:xfrm>
              <a:off x="706304" y="4885677"/>
              <a:ext cx="21145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현재 상용 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3D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센서는 고해상도 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Texture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를 제공하지 않음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.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endParaRPr>
            </a:p>
          </p:txBody>
        </p:sp>
        <p:sp>
          <p:nvSpPr>
            <p:cNvPr id="9" name="Rectangle 392"/>
            <p:cNvSpPr/>
            <p:nvPr/>
          </p:nvSpPr>
          <p:spPr>
            <a:xfrm>
              <a:off x="666179" y="4338896"/>
              <a:ext cx="219483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088232"/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고해상도 </a:t>
              </a:r>
              <a:r>
                <a:rPr lang="en-US" altLang="ko-KR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3D </a:t>
              </a:r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수요 증가</a:t>
              </a: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3561054" y="4495135"/>
            <a:ext cx="2114567" cy="1193112"/>
            <a:chOff x="706304" y="4338896"/>
            <a:chExt cx="2114567" cy="1193112"/>
          </a:xfrm>
        </p:grpSpPr>
        <p:sp>
          <p:nvSpPr>
            <p:cNvPr id="11" name="TextBox 391"/>
            <p:cNvSpPr txBox="1"/>
            <p:nvPr userDrawn="1"/>
          </p:nvSpPr>
          <p:spPr>
            <a:xfrm>
              <a:off x="706304" y="4885677"/>
              <a:ext cx="21145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 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3D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센서의 종류가 매우 한정되어 있어 원하는 목적에 맞는 기기 찾기가 힘듬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endParaRPr>
            </a:p>
          </p:txBody>
        </p:sp>
        <p:sp>
          <p:nvSpPr>
            <p:cNvPr id="12" name="Rectangle 392"/>
            <p:cNvSpPr/>
            <p:nvPr/>
          </p:nvSpPr>
          <p:spPr>
            <a:xfrm>
              <a:off x="871363" y="4338896"/>
              <a:ext cx="178446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088232"/>
              <a:r>
                <a:rPr 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3D</a:t>
              </a:r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 </a:t>
              </a:r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센서 종류 부족</a:t>
              </a: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6394752" y="4495135"/>
            <a:ext cx="2114567" cy="1193112"/>
            <a:chOff x="706304" y="4338896"/>
            <a:chExt cx="2114567" cy="1193112"/>
          </a:xfrm>
        </p:grpSpPr>
        <p:sp>
          <p:nvSpPr>
            <p:cNvPr id="14" name="TextBox 391"/>
            <p:cNvSpPr txBox="1"/>
            <p:nvPr userDrawn="1"/>
          </p:nvSpPr>
          <p:spPr>
            <a:xfrm>
              <a:off x="706304" y="4885677"/>
              <a:ext cx="21145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VR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과 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AR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의 시장이 급성장하고 있는 만큼 고해상도 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3D</a:t>
              </a:r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 컨텐츠 제작 수요가 증가됨</a:t>
              </a:r>
              <a:r>
                <a:rPr lang="en-US" altLang="ko-KR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.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endParaRPr>
            </a:p>
          </p:txBody>
        </p:sp>
        <p:sp>
          <p:nvSpPr>
            <p:cNvPr id="15" name="Rectangle 392"/>
            <p:cNvSpPr/>
            <p:nvPr/>
          </p:nvSpPr>
          <p:spPr>
            <a:xfrm>
              <a:off x="768773" y="4338896"/>
              <a:ext cx="198964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088232"/>
              <a:r>
                <a:rPr lang="en-US" altLang="ko-KR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3D</a:t>
              </a:r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 컨텐츠 수요 증가</a:t>
              </a: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929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4804475" y="4184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3" name="Rectangle 29"/>
          <p:cNvSpPr/>
          <p:nvPr/>
        </p:nvSpPr>
        <p:spPr>
          <a:xfrm>
            <a:off x="3318961" y="35557"/>
            <a:ext cx="25987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Approach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4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DSLR</a:t>
            </a: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을 활용한 문제 해결법 제시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91" y="1798838"/>
            <a:ext cx="2661270" cy="185528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500" y="1477375"/>
            <a:ext cx="3582638" cy="201523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6356" y="1984325"/>
            <a:ext cx="1484313" cy="1484313"/>
          </a:xfrm>
          <a:prstGeom prst="rect">
            <a:avLst/>
          </a:prstGeom>
        </p:spPr>
      </p:pic>
      <p:sp>
        <p:nvSpPr>
          <p:cNvPr id="9" name="Rectangle 392"/>
          <p:cNvSpPr/>
          <p:nvPr/>
        </p:nvSpPr>
        <p:spPr>
          <a:xfrm>
            <a:off x="1013516" y="3968750"/>
            <a:ext cx="161133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088232"/>
            <a:r>
              <a:rPr lang="en-US" sz="2000" b="1" dirty="0" smtClean="0">
                <a:solidFill>
                  <a:srgbClr val="F7F7F7"/>
                </a:solidFill>
                <a:latin typeface="+mj-lt"/>
                <a:ea typeface="Open Sans" pitchFamily="34" charset="0"/>
                <a:cs typeface="Open Sans" pitchFamily="34" charset="0"/>
              </a:rPr>
              <a:t>3D </a:t>
            </a:r>
            <a:r>
              <a:rPr lang="ko-KR" altLang="en-US" sz="2000" b="1" dirty="0" smtClean="0">
                <a:solidFill>
                  <a:srgbClr val="F7F7F7"/>
                </a:solidFill>
                <a:latin typeface="+mj-lt"/>
                <a:ea typeface="Open Sans" pitchFamily="34" charset="0"/>
                <a:cs typeface="Open Sans" pitchFamily="34" charset="0"/>
              </a:rPr>
              <a:t>영상 센서</a:t>
            </a:r>
            <a:endParaRPr lang="en-US" sz="2000" b="1" dirty="0">
              <a:solidFill>
                <a:srgbClr val="F7F7F7"/>
              </a:solidFill>
              <a:latin typeface="+mj-lt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10" name="Rectangle 392"/>
          <p:cNvSpPr/>
          <p:nvPr/>
        </p:nvSpPr>
        <p:spPr>
          <a:xfrm>
            <a:off x="5917749" y="3968750"/>
            <a:ext cx="17828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088232"/>
            <a:r>
              <a:rPr lang="ko-KR" altLang="en-US" sz="2000" b="1" dirty="0" smtClean="0">
                <a:solidFill>
                  <a:srgbClr val="F7F7F7"/>
                </a:solidFill>
                <a:latin typeface="+mj-lt"/>
                <a:ea typeface="Open Sans" pitchFamily="34" charset="0"/>
                <a:cs typeface="Open Sans" pitchFamily="34" charset="0"/>
              </a:rPr>
              <a:t>고해상도 </a:t>
            </a:r>
            <a:r>
              <a:rPr lang="en-US" altLang="ko-KR" sz="2000" b="1" dirty="0" smtClean="0">
                <a:solidFill>
                  <a:srgbClr val="F7F7F7"/>
                </a:solidFill>
                <a:latin typeface="+mj-lt"/>
                <a:ea typeface="Open Sans" pitchFamily="34" charset="0"/>
                <a:cs typeface="Open Sans" pitchFamily="34" charset="0"/>
              </a:rPr>
              <a:t>DSLR</a:t>
            </a:r>
            <a:endParaRPr lang="en-US" sz="2000" b="1" dirty="0">
              <a:solidFill>
                <a:srgbClr val="F7F7F7"/>
              </a:solidFill>
              <a:latin typeface="+mj-lt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11" name="TextBox 391"/>
          <p:cNvSpPr txBox="1"/>
          <p:nvPr/>
        </p:nvSpPr>
        <p:spPr>
          <a:xfrm>
            <a:off x="657691" y="4382696"/>
            <a:ext cx="25570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DFDFDF"/>
                </a:solidFill>
                <a:cs typeface="Clear Sans Light" panose="020B0303030202020304" pitchFamily="34" charset="0"/>
              </a:rPr>
              <a:t>3D</a:t>
            </a:r>
            <a:r>
              <a:rPr lang="ko-KR" altLang="en-US" sz="1600" dirty="0" smtClean="0">
                <a:solidFill>
                  <a:srgbClr val="DFDFDF"/>
                </a:solidFill>
                <a:cs typeface="Clear Sans Light" panose="020B0303030202020304" pitchFamily="34" charset="0"/>
              </a:rPr>
              <a:t>  </a:t>
            </a:r>
            <a:r>
              <a:rPr lang="en-US" altLang="ko-KR" sz="1600" dirty="0" smtClean="0">
                <a:solidFill>
                  <a:srgbClr val="DFDFDF"/>
                </a:solidFill>
                <a:cs typeface="Clear Sans Light" panose="020B0303030202020304" pitchFamily="34" charset="0"/>
              </a:rPr>
              <a:t>Depth</a:t>
            </a:r>
            <a:r>
              <a:rPr lang="ko-KR" altLang="en-US" sz="1600" dirty="0" smtClean="0">
                <a:solidFill>
                  <a:srgbClr val="DFDFDF"/>
                </a:solidFill>
                <a:cs typeface="Clear Sans Light" panose="020B0303030202020304" pitchFamily="34" charset="0"/>
              </a:rPr>
              <a:t>로 </a:t>
            </a:r>
            <a:r>
              <a:rPr lang="en-US" altLang="ko-KR" sz="1600" dirty="0" smtClean="0">
                <a:solidFill>
                  <a:srgbClr val="DFDFDF"/>
                </a:solidFill>
                <a:cs typeface="Clear Sans Light" panose="020B0303030202020304" pitchFamily="34" charset="0"/>
              </a:rPr>
              <a:t>3D </a:t>
            </a:r>
            <a:r>
              <a:rPr lang="ko-KR" altLang="en-US" sz="1600" dirty="0" smtClean="0">
                <a:solidFill>
                  <a:srgbClr val="DFDFDF"/>
                </a:solidFill>
                <a:cs typeface="Clear Sans Light" panose="020B0303030202020304" pitchFamily="34" charset="0"/>
              </a:rPr>
              <a:t>매시 생성</a:t>
            </a:r>
            <a:endParaRPr lang="en-US" sz="1600" dirty="0">
              <a:solidFill>
                <a:srgbClr val="DFDFDF"/>
              </a:solidFill>
              <a:cs typeface="Clear Sans Light" panose="020B0303030202020304" pitchFamily="34" charset="0"/>
            </a:endParaRPr>
          </a:p>
        </p:txBody>
      </p:sp>
      <p:sp>
        <p:nvSpPr>
          <p:cNvPr id="12" name="TextBox 391"/>
          <p:cNvSpPr txBox="1"/>
          <p:nvPr/>
        </p:nvSpPr>
        <p:spPr>
          <a:xfrm>
            <a:off x="5530649" y="4382696"/>
            <a:ext cx="25570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rgbClr val="DFDFDF"/>
                </a:solidFill>
                <a:cs typeface="Clear Sans Light" panose="020B0303030202020304" pitchFamily="34" charset="0"/>
              </a:rPr>
              <a:t>최고화질 </a:t>
            </a:r>
            <a:r>
              <a:rPr lang="en-US" altLang="ko-KR" sz="1600" dirty="0" smtClean="0">
                <a:solidFill>
                  <a:srgbClr val="DFDFDF"/>
                </a:solidFill>
                <a:cs typeface="Clear Sans Light" panose="020B0303030202020304" pitchFamily="34" charset="0"/>
              </a:rPr>
              <a:t>RGB</a:t>
            </a:r>
            <a:r>
              <a:rPr lang="ko-KR" altLang="en-US" sz="1600" dirty="0" smtClean="0">
                <a:solidFill>
                  <a:srgbClr val="DFDFDF"/>
                </a:solidFill>
                <a:cs typeface="Clear Sans Light" panose="020B0303030202020304" pitchFamily="34" charset="0"/>
              </a:rPr>
              <a:t> 영상 획득</a:t>
            </a:r>
            <a:endParaRPr lang="en-US" sz="1600" dirty="0">
              <a:solidFill>
                <a:srgbClr val="DFDFDF"/>
              </a:solidFill>
              <a:cs typeface="Clear Sans Light" panose="020B03030302020203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919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"/>
          <p:cNvSpPr txBox="1"/>
          <p:nvPr/>
        </p:nvSpPr>
        <p:spPr>
          <a:xfrm>
            <a:off x="4804475" y="4184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3" name="Rectangle 29"/>
          <p:cNvSpPr/>
          <p:nvPr/>
        </p:nvSpPr>
        <p:spPr>
          <a:xfrm>
            <a:off x="3318961" y="35557"/>
            <a:ext cx="259878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Approach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4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DSLR</a:t>
            </a: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을 활용한 문제 해결법 제시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376329" y="1641373"/>
            <a:ext cx="6371379" cy="319731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45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9"/>
          <p:cNvSpPr/>
          <p:nvPr/>
        </p:nvSpPr>
        <p:spPr>
          <a:xfrm>
            <a:off x="3077706" y="35557"/>
            <a:ext cx="308129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Our Project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9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kern="0" noProof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3</a:t>
            </a:r>
            <a:r>
              <a:rPr lang="en-US" altLang="ko-KR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D</a:t>
            </a: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센서 결합 장치 제작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38" y="1858349"/>
            <a:ext cx="2053125" cy="125681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663" y="4657240"/>
            <a:ext cx="1906849" cy="1430137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795" y="4692792"/>
            <a:ext cx="1838782" cy="1379087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015" y="1831922"/>
            <a:ext cx="1834966" cy="1376225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17" y="3709075"/>
            <a:ext cx="519350" cy="519350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035" y="3604647"/>
            <a:ext cx="728205" cy="728205"/>
          </a:xfrm>
          <a:prstGeom prst="rect">
            <a:avLst/>
          </a:prstGeom>
        </p:spPr>
      </p:pic>
      <p:sp>
        <p:nvSpPr>
          <p:cNvPr id="31" name="Rectangle 392"/>
          <p:cNvSpPr/>
          <p:nvPr/>
        </p:nvSpPr>
        <p:spPr>
          <a:xfrm>
            <a:off x="705017" y="1424072"/>
            <a:ext cx="150874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088232"/>
            <a:r>
              <a:rPr lang="ko-KR" altLang="en-US" sz="16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rPr>
              <a:t>결합 장치 설계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32" name="Rectangle 392"/>
          <p:cNvSpPr/>
          <p:nvPr/>
        </p:nvSpPr>
        <p:spPr>
          <a:xfrm>
            <a:off x="4984552" y="1477375"/>
            <a:ext cx="10518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088232"/>
            <a:r>
              <a:rPr lang="ko-KR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rPr>
              <a:t>장치 출력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34" name="Rectangle 392"/>
          <p:cNvSpPr/>
          <p:nvPr/>
        </p:nvSpPr>
        <p:spPr>
          <a:xfrm>
            <a:off x="2515263" y="6201775"/>
            <a:ext cx="19896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088232"/>
            <a:r>
              <a:rPr lang="en-US" altLang="ko-KR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rPr>
              <a:t>3D</a:t>
            </a:r>
            <a:r>
              <a:rPr lang="ko-KR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rPr>
              <a:t> 프린팅 센서 방문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35" name="Rectangle 392"/>
          <p:cNvSpPr/>
          <p:nvPr/>
        </p:nvSpPr>
        <p:spPr>
          <a:xfrm>
            <a:off x="7001242" y="6203024"/>
            <a:ext cx="10518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088232"/>
            <a:r>
              <a:rPr lang="ko-KR" altLang="en-US" sz="16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rPr>
              <a:t>장치 가공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256560"/>
            <a:ext cx="1487837" cy="500934"/>
          </a:xfrm>
          <a:prstGeom prst="rect">
            <a:avLst/>
          </a:prstGeom>
          <a:solidFill>
            <a:srgbClr val="E6B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/>
              <a:t>결합장치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9169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8 -3.7037E-6 L 0.25556 -3.7037E-6 " pathEditMode="relative" ptsTypes="AA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556 -3.7037E-6 L 0.45226 -3.7037E-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4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54 -3.7037E-6 L 0.67257 -3.7037E-6 " pathEditMode="relative" ptsTypes="AA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6771 -2.22222E-6 L 0.56198 -0.31597 C 0.51893 -0.38657 0.45434 -0.42592 0.38715 -0.42592 C 0.31042 -0.42592 0.24913 -0.38657 0.20608 -0.31597 L 0.00018 -2.22222E-6 " pathEditMode="relative" rAng="10800000" ptsTypes="AAAAA">
                                      <p:cBhvr>
                                        <p:cTn id="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368" y="-2129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9"/>
          <p:cNvSpPr/>
          <p:nvPr/>
        </p:nvSpPr>
        <p:spPr>
          <a:xfrm>
            <a:off x="3077706" y="35557"/>
            <a:ext cx="30812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Our Project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3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1. </a:t>
            </a:r>
            <a:r>
              <a:rPr lang="en-US" altLang="ko-KR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3D</a:t>
            </a: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프린터를 이용한 </a:t>
            </a:r>
            <a:r>
              <a:rPr 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3D</a:t>
            </a: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센서 고정장치 제작</a:t>
            </a:r>
            <a:r>
              <a:rPr lang="en-US" altLang="ko-KR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 </a:t>
            </a: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완료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794" y="1270859"/>
            <a:ext cx="5387894" cy="404092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직사각형 4"/>
          <p:cNvSpPr/>
          <p:nvPr/>
        </p:nvSpPr>
        <p:spPr>
          <a:xfrm>
            <a:off x="0" y="241062"/>
            <a:ext cx="1487837" cy="500934"/>
          </a:xfrm>
          <a:prstGeom prst="rect">
            <a:avLst/>
          </a:prstGeom>
          <a:solidFill>
            <a:srgbClr val="E6B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/>
              <a:t>결합장치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383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9"/>
          <p:cNvSpPr/>
          <p:nvPr/>
        </p:nvSpPr>
        <p:spPr>
          <a:xfrm>
            <a:off x="3077706" y="35557"/>
            <a:ext cx="30812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Our Project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7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3D </a:t>
            </a: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센서를 통한 거리 정보 추출 및 매시 생성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41062"/>
            <a:ext cx="1487837" cy="500934"/>
          </a:xfrm>
          <a:prstGeom prst="rect">
            <a:avLst/>
          </a:prstGeom>
          <a:solidFill>
            <a:srgbClr val="E6B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매시 생성</a:t>
            </a:r>
            <a:endParaRPr kumimoji="1"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908" y="1718865"/>
            <a:ext cx="2904877" cy="1461809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836908" y="4743108"/>
            <a:ext cx="2904877" cy="1285445"/>
            <a:chOff x="706304" y="4338896"/>
            <a:chExt cx="2114567" cy="1285445"/>
          </a:xfrm>
        </p:grpSpPr>
        <p:sp>
          <p:nvSpPr>
            <p:cNvPr id="9" name="TextBox 391"/>
            <p:cNvSpPr txBox="1"/>
            <p:nvPr userDrawn="1"/>
          </p:nvSpPr>
          <p:spPr>
            <a:xfrm>
              <a:off x="706304" y="4885677"/>
              <a:ext cx="211456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3D</a:t>
              </a:r>
              <a:r>
                <a:rPr lang="ko-KR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 센서에 비친 거리 정보들을 </a:t>
              </a:r>
              <a:r>
                <a:rPr lang="en-US" altLang="ko-KR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Point Cloud</a:t>
              </a:r>
              <a:r>
                <a:rPr lang="ko-KR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 형태로 획득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endParaRPr>
            </a:p>
          </p:txBody>
        </p:sp>
        <p:sp>
          <p:nvSpPr>
            <p:cNvPr id="10" name="Rectangle 392"/>
            <p:cNvSpPr/>
            <p:nvPr/>
          </p:nvSpPr>
          <p:spPr>
            <a:xfrm>
              <a:off x="925867" y="4338896"/>
              <a:ext cx="16754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088232"/>
              <a:r>
                <a:rPr lang="ko-KR" altLang="en-US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거리 정보 추출</a:t>
              </a:r>
              <a:endPara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5220345" y="4743108"/>
            <a:ext cx="2904877" cy="854558"/>
            <a:chOff x="706304" y="4338896"/>
            <a:chExt cx="2114567" cy="854558"/>
          </a:xfrm>
        </p:grpSpPr>
        <p:sp>
          <p:nvSpPr>
            <p:cNvPr id="12" name="TextBox 391"/>
            <p:cNvSpPr txBox="1"/>
            <p:nvPr userDrawn="1"/>
          </p:nvSpPr>
          <p:spPr>
            <a:xfrm>
              <a:off x="706304" y="4885677"/>
              <a:ext cx="21145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cs typeface="Clear Sans Light" panose="020B0303030202020304" pitchFamily="34" charset="0"/>
                </a:rPr>
                <a:t>미수형이 작성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lear Sans Light" panose="020B0303030202020304" pitchFamily="34" charset="0"/>
              </a:endParaRPr>
            </a:p>
          </p:txBody>
        </p:sp>
        <p:sp>
          <p:nvSpPr>
            <p:cNvPr id="13" name="Rectangle 392"/>
            <p:cNvSpPr/>
            <p:nvPr/>
          </p:nvSpPr>
          <p:spPr>
            <a:xfrm>
              <a:off x="1041178" y="4338896"/>
              <a:ext cx="14448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088232"/>
              <a:r>
                <a:rPr lang="en-US" altLang="ko-KR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3D </a:t>
              </a:r>
              <a:r>
                <a:rPr lang="ko-KR" altLang="en-US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Open Sans" pitchFamily="34" charset="0"/>
                  <a:cs typeface="Open Sans" pitchFamily="34" charset="0"/>
                </a:rPr>
                <a:t>매시 영상 획득</a:t>
              </a:r>
              <a:endPara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Open Sans" pitchFamily="34" charset="0"/>
                <a:cs typeface="Open Sans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6323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9"/>
          <p:cNvSpPr/>
          <p:nvPr/>
        </p:nvSpPr>
        <p:spPr>
          <a:xfrm>
            <a:off x="3077706" y="35557"/>
            <a:ext cx="308129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latinLnBrk="0"/>
            <a:r>
              <a:rPr lang="en-US" sz="4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lavika Md" panose="02000000000000000000" pitchFamily="50" charset="0"/>
              </a:rPr>
              <a:t>Our Project</a:t>
            </a:r>
            <a:endParaRPr kumimoji="0" lang="ar-SA" sz="44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7" name="Rectangle 30"/>
          <p:cNvSpPr/>
          <p:nvPr/>
        </p:nvSpPr>
        <p:spPr>
          <a:xfrm>
            <a:off x="503538" y="707934"/>
            <a:ext cx="822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kern="0" dirty="0" smtClean="0">
                <a:solidFill>
                  <a:schemeClr val="bg1">
                    <a:lumMod val="50000"/>
                  </a:schemeClr>
                </a:solidFill>
                <a:latin typeface="Klavika Md" panose="02000000000000000000" pitchFamily="50" charset="0"/>
              </a:rPr>
              <a:t>시점 보정으로 인한 문제점 발생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Klavika Md" panose="02000000000000000000" pitchFamily="50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241062"/>
            <a:ext cx="1487837" cy="500934"/>
          </a:xfrm>
          <a:prstGeom prst="rect">
            <a:avLst/>
          </a:prstGeom>
          <a:solidFill>
            <a:srgbClr val="E6B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시점 보정</a:t>
            </a:r>
            <a:endParaRPr kumimoji="1"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8099" flipH="1">
            <a:off x="996626" y="1483715"/>
            <a:ext cx="982420" cy="1135726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603" y="2051578"/>
            <a:ext cx="2552054" cy="255205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01666" flipH="1">
            <a:off x="996627" y="3883370"/>
            <a:ext cx="982420" cy="1135726"/>
          </a:xfrm>
          <a:prstGeom prst="rect">
            <a:avLst/>
          </a:prstGeom>
        </p:spPr>
      </p:pic>
      <p:cxnSp>
        <p:nvCxnSpPr>
          <p:cNvPr id="17" name="직선 연결선[R] 16"/>
          <p:cNvCxnSpPr/>
          <p:nvPr/>
        </p:nvCxnSpPr>
        <p:spPr>
          <a:xfrm>
            <a:off x="2153833" y="2051578"/>
            <a:ext cx="3441055" cy="536639"/>
          </a:xfrm>
          <a:prstGeom prst="line">
            <a:avLst/>
          </a:prstGeom>
          <a:ln w="38100">
            <a:solidFill>
              <a:srgbClr val="D76665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18"/>
          <p:cNvCxnSpPr/>
          <p:nvPr/>
        </p:nvCxnSpPr>
        <p:spPr>
          <a:xfrm>
            <a:off x="2153833" y="2051578"/>
            <a:ext cx="2885780" cy="2132964"/>
          </a:xfrm>
          <a:prstGeom prst="line">
            <a:avLst/>
          </a:prstGeom>
          <a:ln w="38100">
            <a:solidFill>
              <a:srgbClr val="D76665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[R] 20"/>
          <p:cNvCxnSpPr/>
          <p:nvPr/>
        </p:nvCxnSpPr>
        <p:spPr>
          <a:xfrm>
            <a:off x="2153833" y="2051578"/>
            <a:ext cx="5659814" cy="536639"/>
          </a:xfrm>
          <a:prstGeom prst="line">
            <a:avLst/>
          </a:prstGeom>
          <a:ln w="38100">
            <a:solidFill>
              <a:srgbClr val="D76665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/>
          <p:cNvCxnSpPr/>
          <p:nvPr/>
        </p:nvCxnSpPr>
        <p:spPr>
          <a:xfrm>
            <a:off x="2147376" y="2051578"/>
            <a:ext cx="5384800" cy="2194957"/>
          </a:xfrm>
          <a:prstGeom prst="line">
            <a:avLst/>
          </a:prstGeom>
          <a:ln w="38100">
            <a:solidFill>
              <a:srgbClr val="D76665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[R] 26"/>
          <p:cNvCxnSpPr/>
          <p:nvPr/>
        </p:nvCxnSpPr>
        <p:spPr>
          <a:xfrm flipV="1">
            <a:off x="2147376" y="2588218"/>
            <a:ext cx="3308027" cy="1596324"/>
          </a:xfrm>
          <a:prstGeom prst="line">
            <a:avLst/>
          </a:prstGeom>
          <a:ln w="38100">
            <a:solidFill>
              <a:srgbClr val="6BABB9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[R] 28"/>
          <p:cNvCxnSpPr/>
          <p:nvPr/>
        </p:nvCxnSpPr>
        <p:spPr>
          <a:xfrm flipV="1">
            <a:off x="2042843" y="2588217"/>
            <a:ext cx="5770804" cy="1596325"/>
          </a:xfrm>
          <a:prstGeom prst="line">
            <a:avLst/>
          </a:prstGeom>
          <a:ln w="38100">
            <a:solidFill>
              <a:srgbClr val="6BABB9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[R] 31"/>
          <p:cNvCxnSpPr/>
          <p:nvPr/>
        </p:nvCxnSpPr>
        <p:spPr>
          <a:xfrm flipV="1">
            <a:off x="2042843" y="4081806"/>
            <a:ext cx="3198460" cy="102736"/>
          </a:xfrm>
          <a:prstGeom prst="line">
            <a:avLst/>
          </a:prstGeom>
          <a:ln w="38100">
            <a:solidFill>
              <a:srgbClr val="6BABB9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[R] 34"/>
          <p:cNvCxnSpPr/>
          <p:nvPr/>
        </p:nvCxnSpPr>
        <p:spPr>
          <a:xfrm>
            <a:off x="2042843" y="4184542"/>
            <a:ext cx="5489333" cy="61993"/>
          </a:xfrm>
          <a:prstGeom prst="line">
            <a:avLst/>
          </a:prstGeom>
          <a:ln w="38100">
            <a:solidFill>
              <a:srgbClr val="6BABB9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부등호 42"/>
          <p:cNvSpPr/>
          <p:nvPr/>
        </p:nvSpPr>
        <p:spPr>
          <a:xfrm rot="17634684">
            <a:off x="926855" y="2943916"/>
            <a:ext cx="914400" cy="662876"/>
          </a:xfrm>
          <a:prstGeom prst="mathNotEqual">
            <a:avLst/>
          </a:prstGeom>
          <a:solidFill>
            <a:srgbClr val="E6B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387458" y="5455241"/>
            <a:ext cx="8276095" cy="533404"/>
            <a:chOff x="1083110" y="4819595"/>
            <a:chExt cx="2973517" cy="394145"/>
          </a:xfrm>
        </p:grpSpPr>
        <p:sp>
          <p:nvSpPr>
            <p:cNvPr id="49" name="Shape 386"/>
            <p:cNvSpPr/>
            <p:nvPr userDrawn="1"/>
          </p:nvSpPr>
          <p:spPr>
            <a:xfrm>
              <a:off x="1083305" y="4819595"/>
              <a:ext cx="2973322" cy="394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" y="0"/>
                  </a:moveTo>
                  <a:cubicBezTo>
                    <a:pt x="147" y="0"/>
                    <a:pt x="0" y="766"/>
                    <a:pt x="0" y="1711"/>
                  </a:cubicBezTo>
                  <a:lnTo>
                    <a:pt x="0" y="16685"/>
                  </a:lnTo>
                  <a:cubicBezTo>
                    <a:pt x="0" y="17629"/>
                    <a:pt x="147" y="18395"/>
                    <a:pt x="328" y="18395"/>
                  </a:cubicBezTo>
                  <a:lnTo>
                    <a:pt x="10225" y="18395"/>
                  </a:lnTo>
                  <a:lnTo>
                    <a:pt x="10794" y="21600"/>
                  </a:lnTo>
                  <a:lnTo>
                    <a:pt x="11363" y="18395"/>
                  </a:lnTo>
                  <a:lnTo>
                    <a:pt x="21272" y="18395"/>
                  </a:lnTo>
                  <a:cubicBezTo>
                    <a:pt x="21453" y="18395"/>
                    <a:pt x="21600" y="17629"/>
                    <a:pt x="21600" y="16685"/>
                  </a:cubicBezTo>
                  <a:lnTo>
                    <a:pt x="21600" y="1711"/>
                  </a:lnTo>
                  <a:cubicBezTo>
                    <a:pt x="21600" y="766"/>
                    <a:pt x="21453" y="0"/>
                    <a:pt x="21272" y="0"/>
                  </a:cubicBezTo>
                  <a:lnTo>
                    <a:pt x="328" y="0"/>
                  </a:lnTo>
                  <a:close/>
                </a:path>
              </a:pathLst>
            </a:custGeom>
            <a:solidFill>
              <a:srgbClr val="D7666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50" name="Text Placeholder 4"/>
            <p:cNvSpPr txBox="1">
              <a:spLocks/>
            </p:cNvSpPr>
            <p:nvPr userDrawn="1"/>
          </p:nvSpPr>
          <p:spPr>
            <a:xfrm>
              <a:off x="1083110" y="4820519"/>
              <a:ext cx="2973517" cy="333381"/>
            </a:xfrm>
            <a:prstGeom prst="rect">
              <a:avLst/>
            </a:prstGeom>
          </p:spPr>
          <p:txBody>
            <a:bodyPr wrap="square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GB" sz="1100" dirty="0">
                  <a:solidFill>
                    <a:schemeClr val="bg1"/>
                  </a:solidFill>
                  <a:latin typeface="+mj-lt"/>
                </a:rPr>
                <a:t>CASE </a:t>
              </a:r>
              <a:r>
                <a:rPr lang="en-GB" sz="1100" dirty="0" smtClean="0">
                  <a:solidFill>
                    <a:schemeClr val="bg1"/>
                  </a:solidFill>
                  <a:latin typeface="+mj-lt"/>
                </a:rPr>
                <a:t>1</a:t>
              </a:r>
              <a:endParaRPr lang="en-GB" sz="11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51" name="Shape 916"/>
          <p:cNvSpPr/>
          <p:nvPr/>
        </p:nvSpPr>
        <p:spPr>
          <a:xfrm rot="5400000">
            <a:off x="4392368" y="6223214"/>
            <a:ext cx="266273" cy="266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76665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lvl="0" algn="l"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1948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43" grpId="0" animBg="1"/>
      <p:bldP spid="51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571</TotalTime>
  <Words>326</Words>
  <Application>Microsoft Macintosh PowerPoint</Application>
  <PresentationFormat>화면 슬라이드 쇼(4:3)</PresentationFormat>
  <Paragraphs>80</Paragraphs>
  <Slides>16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7" baseType="lpstr">
      <vt:lpstr>맑은 고딕</vt:lpstr>
      <vt:lpstr>Calibri</vt:lpstr>
      <vt:lpstr>Calibri Light</vt:lpstr>
      <vt:lpstr>Cambria Math</vt:lpstr>
      <vt:lpstr>Clear Sans Light</vt:lpstr>
      <vt:lpstr>Klavika Md</vt:lpstr>
      <vt:lpstr>Kontrapunkt Bob Bold</vt:lpstr>
      <vt:lpstr>Mangal</vt:lpstr>
      <vt:lpstr>Open Sans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이호승</dc:creator>
  <cp:lastModifiedBy>이호승</cp:lastModifiedBy>
  <cp:revision>54</cp:revision>
  <dcterms:created xsi:type="dcterms:W3CDTF">2016-11-10T10:17:19Z</dcterms:created>
  <dcterms:modified xsi:type="dcterms:W3CDTF">2016-11-16T09:10:51Z</dcterms:modified>
</cp:coreProperties>
</file>

<file path=docProps/thumbnail.jpeg>
</file>